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Candara" panose="020E0502030303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T1EBW2bhfQktYGdW/XvNw3xqt6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106" d="100"/>
          <a:sy n="106" d="100"/>
        </p:scale>
        <p:origin x="7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ildaid.org/programs/shark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Use distance/not disturb nesting turtles example. Touch on identity here.</a:t>
            </a:r>
            <a:endParaRPr/>
          </a:p>
        </p:txBody>
      </p:sp>
      <p:sp>
        <p:nvSpPr>
          <p:cNvPr id="217" name="Google Shape;21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Practical examples of modeling diffusion, or adoptability, of innovations exist across all fields: in conservation, paper straws is a great example. Also think of smart phones, vaccines, electric cars, and use of social media.</a:t>
            </a:r>
            <a:endParaRPr/>
          </a:p>
          <a:p>
            <a:pPr marL="0" lvl="0" indent="0" algn="l" rtl="0">
              <a:spcBef>
                <a:spcPts val="0"/>
              </a:spcBef>
              <a:spcAft>
                <a:spcPts val="0"/>
              </a:spcAft>
              <a:buNone/>
            </a:pPr>
            <a:endParaRPr/>
          </a:p>
          <a:p>
            <a:pPr marL="0" lvl="0" indent="0" algn="l" rtl="0">
              <a:spcBef>
                <a:spcPts val="0"/>
              </a:spcBef>
              <a:spcAft>
                <a:spcPts val="0"/>
              </a:spcAft>
              <a:buNone/>
            </a:pPr>
            <a:r>
              <a:rPr lang="en-US"/>
              <a:t>While mass media gets the most attention, personal channels tend to have the most success in changing behavior.</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Diffusion of Innovation model</a:t>
            </a:r>
            <a:endParaRPr/>
          </a:p>
          <a:p>
            <a:pPr marL="228600" lvl="0" indent="-228600" algn="l" rtl="0">
              <a:spcBef>
                <a:spcPts val="0"/>
              </a:spcBef>
              <a:spcAft>
                <a:spcPts val="0"/>
              </a:spcAft>
              <a:buClr>
                <a:schemeClr val="dk1"/>
              </a:buClr>
              <a:buSzPts val="1200"/>
              <a:buFont typeface="Calibri"/>
              <a:buAutoNum type="arabicPeriod"/>
            </a:pPr>
            <a:r>
              <a:rPr lang="en-US"/>
              <a:t>Five characteristics of an innovation/intervention/behavior likely to be adopted</a:t>
            </a:r>
            <a:endParaRPr/>
          </a:p>
          <a:p>
            <a:pPr marL="228600" lvl="0" indent="-228600" algn="l" rtl="0">
              <a:spcBef>
                <a:spcPts val="0"/>
              </a:spcBef>
              <a:spcAft>
                <a:spcPts val="0"/>
              </a:spcAft>
              <a:buClr>
                <a:schemeClr val="dk1"/>
              </a:buClr>
              <a:buSzPts val="1200"/>
              <a:buFont typeface="Calibri"/>
              <a:buAutoNum type="arabicPeriod"/>
            </a:pPr>
            <a:r>
              <a:rPr lang="en-US"/>
              <a:t>Thinking about stakeholders and “your team” in terms of opinion leaders, change agents, and aides. Also think about who your early adopters are likely to be.</a:t>
            </a:r>
            <a:endParaRPr/>
          </a:p>
        </p:txBody>
      </p:sp>
      <p:sp>
        <p:nvSpPr>
          <p:cNvPr id="230" name="Google Shape;2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super linear- may need to jump around</a:t>
            </a:r>
            <a:endParaRPr/>
          </a:p>
        </p:txBody>
      </p:sp>
      <p:sp>
        <p:nvSpPr>
          <p:cNvPr id="240" name="Google Shape;24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Tools</a:t>
            </a:r>
            <a:endParaRPr/>
          </a:p>
          <a:p>
            <a:pPr marL="0" marR="0" lvl="0" indent="0" algn="l" rtl="0">
              <a:lnSpc>
                <a:spcPct val="100000"/>
              </a:lnSpc>
              <a:spcBef>
                <a:spcPts val="0"/>
              </a:spcBef>
              <a:spcAft>
                <a:spcPts val="0"/>
              </a:spcAft>
              <a:buClr>
                <a:schemeClr val="dk1"/>
              </a:buClr>
              <a:buSzPts val="1200"/>
              <a:buFont typeface="Calibri"/>
              <a:buNone/>
            </a:pPr>
            <a:r>
              <a:rPr lang="en-US" sz="1200"/>
              <a:t>Think about this during program design</a:t>
            </a:r>
            <a:endParaRPr/>
          </a:p>
          <a:p>
            <a:pPr marL="0" marR="0" lvl="0" indent="0" algn="l" rtl="0">
              <a:lnSpc>
                <a:spcPct val="100000"/>
              </a:lnSpc>
              <a:spcBef>
                <a:spcPts val="0"/>
              </a:spcBef>
              <a:spcAft>
                <a:spcPts val="0"/>
              </a:spcAft>
              <a:buClr>
                <a:schemeClr val="dk1"/>
              </a:buClr>
              <a:buSzPts val="1200"/>
              <a:buFont typeface="Calibri"/>
              <a:buNone/>
            </a:pPr>
            <a:r>
              <a:rPr lang="en-US" sz="1200"/>
              <a:t>Determine 2-3 SMART metrics to evaluate the success of your initiative</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r>
              <a:rPr lang="en-US"/>
              <a:t>Interactive poll: Do you currently formally evaluate your conservation education and outreach programs?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0" name="Google Shape;26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 the end…”Now let’s look at some real-life examples to see if we see any of these effective strategies, and common mistakes, show up in marketing campaigns”</a:t>
            </a:r>
            <a:endParaRPr/>
          </a:p>
        </p:txBody>
      </p:sp>
      <p:sp>
        <p:nvSpPr>
          <p:cNvPr id="289" name="Google Shape;28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Examples. </a:t>
            </a:r>
            <a:endParaRPr/>
          </a:p>
          <a:p>
            <a:pPr marL="0" marR="0" lvl="0" indent="0" algn="l" rtl="0">
              <a:lnSpc>
                <a:spcPct val="100000"/>
              </a:lnSpc>
              <a:spcBef>
                <a:spcPts val="0"/>
              </a:spcBef>
              <a:spcAft>
                <a:spcPts val="0"/>
              </a:spcAft>
              <a:buClr>
                <a:schemeClr val="dk1"/>
              </a:buClr>
              <a:buSzPts val="1200"/>
              <a:buFont typeface="Calibri"/>
              <a:buNone/>
            </a:pPr>
            <a:r>
              <a:rPr lang="en-US"/>
              <a:t>Ask these questions: What was their strategy? Where did they use the 'dos'? Where did they fall victim to the 'don'ts'?</a:t>
            </a:r>
            <a:endParaRPr/>
          </a:p>
          <a:p>
            <a:pPr marL="0" lvl="0" indent="0" algn="l" rtl="0">
              <a:spcBef>
                <a:spcPts val="0"/>
              </a:spcBef>
              <a:spcAft>
                <a:spcPts val="0"/>
              </a:spcAft>
              <a:buNone/>
            </a:pPr>
            <a:endParaRPr/>
          </a:p>
        </p:txBody>
      </p:sp>
      <p:sp>
        <p:nvSpPr>
          <p:cNvPr id="297" name="Google Shape;29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Examples. </a:t>
            </a:r>
            <a:endParaRPr/>
          </a:p>
          <a:p>
            <a:pPr marL="0" marR="0" lvl="0" indent="0" algn="l" rtl="0">
              <a:lnSpc>
                <a:spcPct val="100000"/>
              </a:lnSpc>
              <a:spcBef>
                <a:spcPts val="0"/>
              </a:spcBef>
              <a:spcAft>
                <a:spcPts val="0"/>
              </a:spcAft>
              <a:buClr>
                <a:schemeClr val="dk1"/>
              </a:buClr>
              <a:buSzPts val="1200"/>
              <a:buFont typeface="Calibri"/>
              <a:buNone/>
            </a:pPr>
            <a:r>
              <a:rPr lang="en-US"/>
              <a:t>Ask these questions: What was their strategy? Where did they use the 'dos'? Where did they fall victim to the 'don'ts'?</a:t>
            </a:r>
            <a:endParaRPr/>
          </a:p>
          <a:p>
            <a:pPr marL="0" marR="0" lvl="0" indent="0" algn="l" rtl="0">
              <a:lnSpc>
                <a:spcPct val="100000"/>
              </a:lnSpc>
              <a:spcBef>
                <a:spcPts val="0"/>
              </a:spcBef>
              <a:spcAft>
                <a:spcPts val="0"/>
              </a:spcAft>
              <a:buClr>
                <a:schemeClr val="dk1"/>
              </a:buClr>
              <a:buSzPts val="1200"/>
              <a:buFont typeface="Calibri"/>
              <a:buNone/>
            </a:pPr>
            <a:r>
              <a:rPr lang="en-US" u="sng">
                <a:solidFill>
                  <a:schemeClr val="hlink"/>
                </a:solidFill>
                <a:hlinkClick r:id="rId3"/>
              </a:rPr>
              <a:t>Sharks - WildAid</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5" name="Google Shape;3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Examples. </a:t>
            </a:r>
            <a:endParaRPr/>
          </a:p>
          <a:p>
            <a:pPr marL="0" marR="0" lvl="0" indent="0" algn="l" rtl="0">
              <a:lnSpc>
                <a:spcPct val="100000"/>
              </a:lnSpc>
              <a:spcBef>
                <a:spcPts val="0"/>
              </a:spcBef>
              <a:spcAft>
                <a:spcPts val="0"/>
              </a:spcAft>
              <a:buClr>
                <a:schemeClr val="dk1"/>
              </a:buClr>
              <a:buSzPts val="1200"/>
              <a:buFont typeface="Calibri"/>
              <a:buNone/>
            </a:pPr>
            <a:r>
              <a:rPr lang="en-US"/>
              <a:t>Ask these questions: What was their strategy? Where did they use the 'dos'? Where did they fall victim to the 'don'ts'?</a:t>
            </a:r>
            <a:endParaRPr/>
          </a:p>
          <a:p>
            <a:pPr marL="0" lvl="0" indent="0" algn="l" rtl="0">
              <a:spcBef>
                <a:spcPts val="0"/>
              </a:spcBef>
              <a:spcAft>
                <a:spcPts val="0"/>
              </a:spcAft>
              <a:buNone/>
            </a:pPr>
            <a:endParaRPr/>
          </a:p>
        </p:txBody>
      </p:sp>
      <p:sp>
        <p:nvSpPr>
          <p:cNvPr id="312" name="Google Shape;31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NOTES - will edit presentation style later)</a:t>
            </a:r>
            <a:endParaRPr/>
          </a:p>
          <a:p>
            <a:pPr marL="285750" lvl="0" indent="-285750" algn="l" rtl="0">
              <a:spcBef>
                <a:spcPts val="0"/>
              </a:spcBef>
              <a:spcAft>
                <a:spcPts val="0"/>
              </a:spcAft>
              <a:buClr>
                <a:schemeClr val="dk1"/>
              </a:buClr>
              <a:buSzPts val="1200"/>
              <a:buFont typeface="Arial"/>
              <a:buChar char="•"/>
            </a:pPr>
            <a:r>
              <a:rPr lang="en-US"/>
              <a:t>In consultation with our Stanford partners, we have adapted our focus away from targeting and measuring individual behaviors (e.g. individual plastic use, etc.) toward targeting and measuring ocean conservation </a:t>
            </a:r>
            <a:r>
              <a:rPr lang="en-US" i="1"/>
              <a:t>identity and community engagement</a:t>
            </a:r>
            <a:r>
              <a:rPr lang="en-US"/>
              <a:t>. This shift better reflects the reality of human behavior—behaviors happen in the context of an identity, and are effective in the long-term when supported by a community.</a:t>
            </a:r>
            <a:endParaRPr/>
          </a:p>
          <a:p>
            <a:pPr marL="0" lvl="0" indent="0" algn="l" rtl="0">
              <a:spcBef>
                <a:spcPts val="0"/>
              </a:spcBef>
              <a:spcAft>
                <a:spcPts val="0"/>
              </a:spcAft>
              <a:buNone/>
            </a:pPr>
            <a:r>
              <a:rPr lang="en-US"/>
              <a:t>In developing Blue Habits, the behavioral science research showed us that people perform habits and behaviors based on their personal identity and that identity is shaped by social relationships and the actions and habits demonstrated and observed in their own communities and places. </a:t>
            </a:r>
            <a:endParaRPr/>
          </a:p>
          <a:p>
            <a:pPr marL="0" lvl="0" indent="0" algn="l" rtl="0">
              <a:spcBef>
                <a:spcPts val="0"/>
              </a:spcBef>
              <a:spcAft>
                <a:spcPts val="0"/>
              </a:spcAft>
              <a:buNone/>
            </a:pPr>
            <a:br>
              <a:rPr lang="en-US"/>
            </a:br>
            <a:endParaRPr/>
          </a:p>
          <a:p>
            <a:pPr marL="0" lvl="0" indent="0" algn="l" rtl="0">
              <a:spcBef>
                <a:spcPts val="0"/>
              </a:spcBef>
              <a:spcAft>
                <a:spcPts val="0"/>
              </a:spcAft>
              <a:buNone/>
            </a:pPr>
            <a:r>
              <a:rPr lang="en-US"/>
              <a:t>Therefore, social norms play a critical role in shaping individual behaviors; people are more likely to do things that they think and/or see other people are doing, especially those within our social circles or that we look up to.</a:t>
            </a:r>
            <a:endParaRPr/>
          </a:p>
          <a:p>
            <a:pPr marL="0" lvl="0" indent="0" algn="l" rtl="0">
              <a:spcBef>
                <a:spcPts val="0"/>
              </a:spcBef>
              <a:spcAft>
                <a:spcPts val="0"/>
              </a:spcAft>
              <a:buNone/>
            </a:pPr>
            <a:br>
              <a:rPr lang="en-US"/>
            </a:br>
            <a:endParaRPr/>
          </a:p>
        </p:txBody>
      </p:sp>
      <p:sp>
        <p:nvSpPr>
          <p:cNvPr id="378" name="Google Shape;3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US"/>
            </a:br>
            <a:endParaRPr/>
          </a:p>
        </p:txBody>
      </p:sp>
      <p:sp>
        <p:nvSpPr>
          <p:cNvPr id="386" name="Google Shape;38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Interactive poll: How much do you currently know about creating behavior change campaigns?</a:t>
            </a:r>
            <a:endParaRPr/>
          </a:p>
        </p:txBody>
      </p:sp>
      <p:sp>
        <p:nvSpPr>
          <p:cNvPr id="110" name="Google Shape;1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general note about expectations/process- how long will they be in breakouts?</a:t>
            </a:r>
            <a:endParaRPr/>
          </a:p>
        </p:txBody>
      </p:sp>
      <p:sp>
        <p:nvSpPr>
          <p:cNvPr id="429" name="Google Shape;42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Interactive poll: How much do you currently know about creating behavior change campaigns?</a:t>
            </a:r>
            <a:endParaRPr/>
          </a:p>
        </p:txBody>
      </p:sp>
      <p:sp>
        <p:nvSpPr>
          <p:cNvPr id="439" name="Google Shape;43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super linear- may need to jump around</a:t>
            </a:r>
            <a:endParaRPr/>
          </a:p>
        </p:txBody>
      </p:sp>
      <p:sp>
        <p:nvSpPr>
          <p:cNvPr id="448" name="Google Shape;44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Evaluation isn't on here. Focusing on the design here.</a:t>
            </a:r>
            <a:endParaRPr/>
          </a:p>
          <a:p>
            <a:pPr marL="0" lvl="0" indent="0" algn="l" rtl="0">
              <a:spcBef>
                <a:spcPts val="0"/>
              </a:spcBef>
              <a:spcAft>
                <a:spcPts val="0"/>
              </a:spcAft>
              <a:buNone/>
            </a:pPr>
            <a:r>
              <a:rPr lang="en-US"/>
              <a:t>Not going to solve these problems in our session. Provide suggestions to the case study submitters. How can they think about this differently? What could they do?</a:t>
            </a:r>
            <a:endParaRPr/>
          </a:p>
        </p:txBody>
      </p:sp>
      <p:sp>
        <p:nvSpPr>
          <p:cNvPr id="139" name="Google Shape;13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Conservation requires action  (most threats caused by people- requires actions by people to reduce threats)</a:t>
            </a:r>
            <a:endParaRPr/>
          </a:p>
          <a:p>
            <a:pPr marL="0" lvl="0" indent="0" algn="l" rtl="0">
              <a:spcBef>
                <a:spcPts val="0"/>
              </a:spcBef>
              <a:spcAft>
                <a:spcPts val="0"/>
              </a:spcAft>
              <a:buNone/>
            </a:pPr>
            <a:endParaRPr/>
          </a:p>
          <a:p>
            <a:pPr marL="0" lvl="0" indent="0" algn="l" rtl="0">
              <a:spcBef>
                <a:spcPts val="0"/>
              </a:spcBef>
              <a:spcAft>
                <a:spcPts val="0"/>
              </a:spcAft>
              <a:buNone/>
            </a:pPr>
            <a:r>
              <a:rPr lang="en-US"/>
              <a:t>Interactive: What are the most pressing threats to sea turtle populations? (open-ended). Follow-up verbal question: which of these were not created by humans? </a:t>
            </a:r>
            <a:endParaRPr/>
          </a:p>
          <a:p>
            <a:pPr marL="0" lvl="0" indent="0" algn="l" rtl="0">
              <a:spcBef>
                <a:spcPts val="0"/>
              </a:spcBef>
              <a:spcAft>
                <a:spcPts val="0"/>
              </a:spcAft>
              <a:buNone/>
            </a:pPr>
            <a:endParaRPr/>
          </a:p>
        </p:txBody>
      </p:sp>
      <p:sp>
        <p:nvSpPr>
          <p:cNvPr id="154" name="Google Shape;15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Add red X to indicate this is not what we want</a:t>
            </a:r>
            <a:endParaR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theory and how is it useful in applied contexts?</a:t>
            </a:r>
            <a:endParaRPr/>
          </a:p>
          <a:p>
            <a:pPr marL="0" lvl="0" indent="0" algn="l" rtl="0">
              <a:spcBef>
                <a:spcPts val="0"/>
              </a:spcBef>
              <a:spcAft>
                <a:spcPts val="0"/>
              </a:spcAft>
              <a:buNone/>
            </a:pPr>
            <a:r>
              <a:rPr lang="en-US"/>
              <a:t>Examples, built on formulas, understanding your contributing variables. Like math!</a:t>
            </a:r>
            <a:endParaRPr/>
          </a:p>
        </p:txBody>
      </p:sp>
      <p:sp>
        <p:nvSpPr>
          <p:cNvPr id="175" name="Google Shape;17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Introduce common concepts/constructs. Touch on identity. </a:t>
            </a:r>
            <a:endParaRPr/>
          </a:p>
          <a:p>
            <a:pPr marL="0" lvl="0" indent="0" algn="l" rtl="0">
              <a:spcBef>
                <a:spcPts val="0"/>
              </a:spcBef>
              <a:spcAft>
                <a:spcPts val="0"/>
              </a:spcAft>
              <a:buNone/>
            </a:pPr>
            <a:endParaRPr/>
          </a:p>
          <a:p>
            <a:pPr marL="0" lvl="0" indent="0" algn="l" rtl="0">
              <a:spcBef>
                <a:spcPts val="0"/>
              </a:spcBef>
              <a:spcAft>
                <a:spcPts val="0"/>
              </a:spcAft>
              <a:buNone/>
            </a:pPr>
            <a:r>
              <a:rPr lang="en-US"/>
              <a:t>Interactive poll: Which behavior change concept resonates most with you?</a:t>
            </a:r>
            <a:endParaRPr/>
          </a:p>
          <a:p>
            <a:pPr marL="0" lvl="0" indent="0" algn="l" rtl="0">
              <a:spcBef>
                <a:spcPts val="0"/>
              </a:spcBef>
              <a:spcAft>
                <a:spcPts val="0"/>
              </a:spcAft>
              <a:buNone/>
            </a:pPr>
            <a:endParaRPr/>
          </a:p>
        </p:txBody>
      </p:sp>
      <p:sp>
        <p:nvSpPr>
          <p:cNvPr id="184" name="Google Shape;18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6"/>
          <p:cNvSpPr>
            <a:spLocks noGrp="1"/>
          </p:cNvSpPr>
          <p:nvPr>
            <p:ph type="pic" idx="2"/>
          </p:nvPr>
        </p:nvSpPr>
        <p:spPr>
          <a:xfrm>
            <a:off x="5183188" y="987425"/>
            <a:ext cx="6172200" cy="4873625"/>
          </a:xfrm>
          <a:prstGeom prst="rect">
            <a:avLst/>
          </a:prstGeom>
          <a:noFill/>
          <a:ln>
            <a:noFill/>
          </a:ln>
        </p:spPr>
      </p:sp>
      <p:sp>
        <p:nvSpPr>
          <p:cNvPr id="68" name="Google Shape;68;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EAF6"/>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A turtle on a beach&#10;&#10;Description automatically generated with medium confidence"/>
          <p:cNvPicPr preferRelativeResize="0"/>
          <p:nvPr/>
        </p:nvPicPr>
        <p:blipFill rotWithShape="1">
          <a:blip r:embed="rId3" cstate="screen">
            <a:alphaModFix amt="50000"/>
            <a:extLst>
              <a:ext uri="{28A0092B-C50C-407E-A947-70E740481C1C}">
                <a14:useLocalDpi xmlns:a14="http://schemas.microsoft.com/office/drawing/2010/main"/>
              </a:ext>
            </a:extLst>
          </a:blip>
          <a:srcRect/>
          <a:stretch/>
        </p:blipFill>
        <p:spPr>
          <a:xfrm>
            <a:off x="0" y="-36514"/>
            <a:ext cx="12192000" cy="6893341"/>
          </a:xfrm>
          <a:prstGeom prst="rect">
            <a:avLst/>
          </a:prstGeom>
          <a:noFill/>
          <a:ln>
            <a:noFill/>
          </a:ln>
        </p:spPr>
      </p:pic>
      <p:sp>
        <p:nvSpPr>
          <p:cNvPr id="89" name="Google Shape;89;p1"/>
          <p:cNvSpPr txBox="1">
            <a:spLocks noGrp="1"/>
          </p:cNvSpPr>
          <p:nvPr>
            <p:ph type="ctrTitle"/>
          </p:nvPr>
        </p:nvSpPr>
        <p:spPr>
          <a:xfrm>
            <a:off x="1524000" y="1583851"/>
            <a:ext cx="9144000" cy="160043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Candara"/>
              <a:buNone/>
            </a:pPr>
            <a:r>
              <a:rPr lang="en-US" sz="4800" b="1">
                <a:latin typeface="Candara"/>
                <a:ea typeface="Candara"/>
                <a:cs typeface="Candara"/>
                <a:sym typeface="Candara"/>
              </a:rPr>
              <a:t>Behavior Change Campaigns for </a:t>
            </a:r>
            <a:br>
              <a:rPr lang="en-US" sz="4800" b="1">
                <a:latin typeface="Candara"/>
                <a:ea typeface="Candara"/>
                <a:cs typeface="Candara"/>
                <a:sym typeface="Candara"/>
              </a:rPr>
            </a:br>
            <a:r>
              <a:rPr lang="en-US" sz="4800" b="1">
                <a:latin typeface="Candara"/>
                <a:ea typeface="Candara"/>
                <a:cs typeface="Candara"/>
                <a:sym typeface="Candara"/>
              </a:rPr>
              <a:t>Sea Turtle Conservation</a:t>
            </a:r>
            <a:endParaRPr sz="4800" b="1">
              <a:latin typeface="Candara"/>
              <a:ea typeface="Candara"/>
              <a:cs typeface="Candara"/>
              <a:sym typeface="Candara"/>
            </a:endParaRPr>
          </a:p>
        </p:txBody>
      </p:sp>
      <p:pic>
        <p:nvPicPr>
          <p:cNvPr id="90" name="Google Shape;90;p1"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86156" y="0"/>
            <a:ext cx="2497462" cy="1387313"/>
          </a:xfrm>
          <a:prstGeom prst="rect">
            <a:avLst/>
          </a:prstGeom>
          <a:noFill/>
          <a:ln>
            <a:noFill/>
          </a:ln>
        </p:spPr>
      </p:pic>
      <p:pic>
        <p:nvPicPr>
          <p:cNvPr id="91" name="Google Shape;91;p1"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55808" y="244739"/>
            <a:ext cx="2743200" cy="776811"/>
          </a:xfrm>
          <a:prstGeom prst="rect">
            <a:avLst/>
          </a:prstGeom>
          <a:noFill/>
          <a:ln>
            <a:noFill/>
          </a:ln>
        </p:spPr>
      </p:pic>
      <p:pic>
        <p:nvPicPr>
          <p:cNvPr id="92" name="Google Shape;92;p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6575" y="4632995"/>
            <a:ext cx="4397148" cy="1948918"/>
          </a:xfrm>
          <a:prstGeom prst="rect">
            <a:avLst/>
          </a:prstGeom>
          <a:noFill/>
          <a:ln>
            <a:noFill/>
          </a:ln>
        </p:spPr>
      </p:pic>
      <p:sp>
        <p:nvSpPr>
          <p:cNvPr id="93" name="Google Shape;93;p1"/>
          <p:cNvSpPr/>
          <p:nvPr/>
        </p:nvSpPr>
        <p:spPr>
          <a:xfrm>
            <a:off x="2983239" y="3283527"/>
            <a:ext cx="6222770" cy="1208634"/>
          </a:xfrm>
          <a:prstGeom prst="rect">
            <a:avLst/>
          </a:prstGeom>
          <a:solidFill>
            <a:srgbClr val="9DC3E6">
              <a:alpha val="6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
          <p:cNvSpPr txBox="1">
            <a:spLocks noGrp="1"/>
          </p:cNvSpPr>
          <p:nvPr>
            <p:ph type="subTitle" idx="1"/>
          </p:nvPr>
        </p:nvSpPr>
        <p:spPr>
          <a:xfrm>
            <a:off x="1205345" y="3393740"/>
            <a:ext cx="9961419" cy="1097805"/>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US" sz="2000" b="1"/>
              <a:t>Disney Conservation</a:t>
            </a:r>
            <a:r>
              <a:rPr lang="en-US" sz="2000"/>
              <a:t>: Rachel Smith and Kelley Anderson </a:t>
            </a:r>
            <a:endParaRPr/>
          </a:p>
          <a:p>
            <a:pPr marL="0" lvl="0" indent="0" algn="ctr" rtl="0">
              <a:lnSpc>
                <a:spcPct val="90000"/>
              </a:lnSpc>
              <a:spcBef>
                <a:spcPts val="1000"/>
              </a:spcBef>
              <a:spcAft>
                <a:spcPts val="0"/>
              </a:spcAft>
              <a:buClr>
                <a:schemeClr val="dk1"/>
              </a:buClr>
              <a:buSzPct val="100000"/>
              <a:buNone/>
            </a:pPr>
            <a:r>
              <a:rPr lang="en-US" sz="2000" b="1"/>
              <a:t>Oceanic Society/SWOT</a:t>
            </a:r>
            <a:r>
              <a:rPr lang="en-US" sz="2000"/>
              <a:t>: Roderic Mast, Brian Hutchinson, </a:t>
            </a:r>
            <a:endParaRPr/>
          </a:p>
          <a:p>
            <a:pPr marL="0" lvl="0" indent="0" algn="ctr" rtl="0">
              <a:lnSpc>
                <a:spcPct val="90000"/>
              </a:lnSpc>
              <a:spcBef>
                <a:spcPts val="1000"/>
              </a:spcBef>
              <a:spcAft>
                <a:spcPts val="0"/>
              </a:spcAft>
              <a:buClr>
                <a:schemeClr val="dk1"/>
              </a:buClr>
              <a:buSzPct val="100000"/>
              <a:buNone/>
            </a:pPr>
            <a:r>
              <a:rPr lang="en-US" sz="2000"/>
              <a:t>Ashleigh Bandimere, and Lindsay Mosher </a:t>
            </a:r>
            <a:endParaRPr/>
          </a:p>
          <a:p>
            <a:pPr marL="0" lvl="0" indent="0" algn="ctr" rtl="0">
              <a:lnSpc>
                <a:spcPct val="90000"/>
              </a:lnSpc>
              <a:spcBef>
                <a:spcPts val="1000"/>
              </a:spcBef>
              <a:spcAft>
                <a:spcPts val="0"/>
              </a:spcAft>
              <a:buClr>
                <a:schemeClr val="dk1"/>
              </a:buClr>
              <a:buSzPct val="100000"/>
              <a:buNone/>
            </a:pPr>
            <a:endParaRPr sz="2000"/>
          </a:p>
        </p:txBody>
      </p:sp>
      <p:pic>
        <p:nvPicPr>
          <p:cNvPr id="95" name="Google Shape;95;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240752" y="275845"/>
            <a:ext cx="2814064" cy="673031"/>
          </a:xfrm>
          <a:prstGeom prst="rect">
            <a:avLst/>
          </a:prstGeom>
          <a:noFill/>
          <a:ln>
            <a:noFill/>
          </a:ln>
        </p:spPr>
      </p:pic>
      <p:pic>
        <p:nvPicPr>
          <p:cNvPr id="96" name="Google Shape;96;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36034" y="208900"/>
            <a:ext cx="2743200" cy="5486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220" name="Google Shape;220;p10"/>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Value-Belief-Norm Theory</a:t>
            </a:r>
            <a:endParaRPr sz="4400">
              <a:solidFill>
                <a:schemeClr val="dk1"/>
              </a:solidFill>
              <a:latin typeface="Arial"/>
              <a:ea typeface="Arial"/>
              <a:cs typeface="Arial"/>
              <a:sym typeface="Arial"/>
            </a:endParaRPr>
          </a:p>
        </p:txBody>
      </p:sp>
      <p:pic>
        <p:nvPicPr>
          <p:cNvPr id="221" name="Google Shape;221;p10"/>
          <p:cNvPicPr preferRelativeResize="0"/>
          <p:nvPr/>
        </p:nvPicPr>
        <p:blipFill rotWithShape="1">
          <a:blip r:embed="rId4">
            <a:alphaModFix/>
          </a:blip>
          <a:srcRect/>
          <a:stretch/>
        </p:blipFill>
        <p:spPr>
          <a:xfrm>
            <a:off x="0" y="1894444"/>
            <a:ext cx="12170943" cy="918003"/>
          </a:xfrm>
          <a:prstGeom prst="rect">
            <a:avLst/>
          </a:prstGeom>
          <a:noFill/>
          <a:ln w="19050" cap="flat" cmpd="sng">
            <a:solidFill>
              <a:srgbClr val="439759"/>
            </a:solidFill>
            <a:prstDash val="solid"/>
            <a:round/>
            <a:headEnd type="none" w="sm" len="sm"/>
            <a:tailEnd type="none" w="sm" len="sm"/>
          </a:ln>
        </p:spPr>
      </p:pic>
      <p:sp>
        <p:nvSpPr>
          <p:cNvPr id="222" name="Google Shape;222;p10"/>
          <p:cNvSpPr txBox="1"/>
          <p:nvPr/>
        </p:nvSpPr>
        <p:spPr>
          <a:xfrm>
            <a:off x="97105" y="3218539"/>
            <a:ext cx="402671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u="sng">
                <a:solidFill>
                  <a:schemeClr val="dk1"/>
                </a:solidFill>
                <a:latin typeface="Arial"/>
                <a:ea typeface="Arial"/>
                <a:cs typeface="Arial"/>
                <a:sym typeface="Arial"/>
              </a:rPr>
              <a:t>Moral Foundations</a:t>
            </a:r>
            <a:endParaRPr sz="2400" u="sng">
              <a:solidFill>
                <a:schemeClr val="dk1"/>
              </a:solidFill>
              <a:latin typeface="Arial"/>
              <a:ea typeface="Arial"/>
              <a:cs typeface="Arial"/>
              <a:sym typeface="Arial"/>
            </a:endParaRPr>
          </a:p>
        </p:txBody>
      </p:sp>
      <p:pic>
        <p:nvPicPr>
          <p:cNvPr id="223" name="Google Shape;223;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7104" y="3729477"/>
            <a:ext cx="3940822" cy="1401580"/>
          </a:xfrm>
          <a:prstGeom prst="rect">
            <a:avLst/>
          </a:prstGeom>
          <a:noFill/>
          <a:ln>
            <a:noFill/>
          </a:ln>
        </p:spPr>
      </p:pic>
      <p:pic>
        <p:nvPicPr>
          <p:cNvPr id="224" name="Google Shape;224;p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2518" y="5131057"/>
            <a:ext cx="3859684" cy="1401580"/>
          </a:xfrm>
          <a:prstGeom prst="rect">
            <a:avLst/>
          </a:prstGeom>
          <a:noFill/>
          <a:ln>
            <a:noFill/>
          </a:ln>
        </p:spPr>
      </p:pic>
      <p:pic>
        <p:nvPicPr>
          <p:cNvPr id="225" name="Google Shape;225;p1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530568" y="3449371"/>
            <a:ext cx="4012021" cy="2256762"/>
          </a:xfrm>
          <a:prstGeom prst="rect">
            <a:avLst/>
          </a:prstGeom>
          <a:noFill/>
          <a:ln w="28575" cap="flat" cmpd="sng">
            <a:solidFill>
              <a:srgbClr val="CD9044"/>
            </a:solidFill>
            <a:prstDash val="solid"/>
            <a:round/>
            <a:headEnd type="none" w="sm" len="sm"/>
            <a:tailEnd type="none" w="sm" len="sm"/>
          </a:ln>
        </p:spPr>
      </p:pic>
      <p:pic>
        <p:nvPicPr>
          <p:cNvPr id="226" name="Google Shape;226;p10" descr="As Nesting Season Begins, FWC Wants Public's Help To Continue Keeping ..."/>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225401" y="3448683"/>
            <a:ext cx="2760166" cy="1963168"/>
          </a:xfrm>
          <a:prstGeom prst="rect">
            <a:avLst/>
          </a:prstGeom>
          <a:noFill/>
          <a:ln w="28575" cap="flat" cmpd="sng">
            <a:solidFill>
              <a:srgbClr val="A1C68D"/>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1" descr="Diffusion of Innovation Theory: Part 1 of Brand Adoption Series"/>
          <p:cNvPicPr preferRelativeResize="0"/>
          <p:nvPr/>
        </p:nvPicPr>
        <p:blipFill rotWithShape="1">
          <a:blip r:embed="rId3">
            <a:alphaModFix/>
          </a:blip>
          <a:srcRect/>
          <a:stretch/>
        </p:blipFill>
        <p:spPr>
          <a:xfrm>
            <a:off x="1065107" y="2362107"/>
            <a:ext cx="10057870" cy="3490081"/>
          </a:xfrm>
          <a:prstGeom prst="rect">
            <a:avLst/>
          </a:prstGeom>
          <a:noFill/>
          <a:ln>
            <a:noFill/>
          </a:ln>
        </p:spPr>
      </p:pic>
      <p:sp>
        <p:nvSpPr>
          <p:cNvPr id="233" name="Google Shape;233;p11"/>
          <p:cNvSpPr txBox="1">
            <a:spLocks noGrp="1"/>
          </p:cNvSpPr>
          <p:nvPr>
            <p:ph type="body" idx="1"/>
          </p:nvPr>
        </p:nvSpPr>
        <p:spPr>
          <a:xfrm>
            <a:off x="202518" y="1536011"/>
            <a:ext cx="3733800" cy="323874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Arial"/>
                <a:ea typeface="Arial"/>
                <a:cs typeface="Arial"/>
                <a:sym typeface="Arial"/>
              </a:rPr>
              <a:t>Relative advantage</a:t>
            </a:r>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Compatibility</a:t>
            </a:r>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Complexity</a:t>
            </a:r>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Trialability</a:t>
            </a:r>
            <a:endParaRPr>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Observability</a:t>
            </a:r>
            <a:endParaRPr/>
          </a:p>
          <a:p>
            <a:pPr marL="228600" lvl="0" indent="-50800" algn="l" rtl="0">
              <a:lnSpc>
                <a:spcPct val="90000"/>
              </a:lnSpc>
              <a:spcBef>
                <a:spcPts val="1000"/>
              </a:spcBef>
              <a:spcAft>
                <a:spcPts val="0"/>
              </a:spcAft>
              <a:buClr>
                <a:schemeClr val="dk1"/>
              </a:buClr>
              <a:buSzPts val="2800"/>
              <a:buNone/>
            </a:pPr>
            <a:endParaRPr>
              <a:latin typeface="Candara"/>
              <a:ea typeface="Candara"/>
              <a:cs typeface="Candara"/>
              <a:sym typeface="Candara"/>
            </a:endParaRPr>
          </a:p>
        </p:txBody>
      </p:sp>
      <p:sp>
        <p:nvSpPr>
          <p:cNvPr id="234" name="Google Shape;234;p11"/>
          <p:cNvSpPr txBox="1">
            <a:spLocks noGrp="1"/>
          </p:cNvSpPr>
          <p:nvPr>
            <p:ph type="body" idx="1"/>
          </p:nvPr>
        </p:nvSpPr>
        <p:spPr>
          <a:xfrm>
            <a:off x="8876713" y="1538694"/>
            <a:ext cx="3108853" cy="158655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Arial"/>
                <a:ea typeface="Arial"/>
                <a:cs typeface="Arial"/>
                <a:sym typeface="Arial"/>
              </a:rPr>
              <a:t>Opinion leaders</a:t>
            </a:r>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Change agents</a:t>
            </a:r>
            <a:endParaRPr/>
          </a:p>
          <a:p>
            <a:pPr marL="228600" lvl="0" indent="-228600" algn="l" rtl="0">
              <a:lnSpc>
                <a:spcPct val="90000"/>
              </a:lnSpc>
              <a:spcBef>
                <a:spcPts val="1000"/>
              </a:spcBef>
              <a:spcAft>
                <a:spcPts val="0"/>
              </a:spcAft>
              <a:buClr>
                <a:schemeClr val="dk1"/>
              </a:buClr>
              <a:buSzPts val="2800"/>
              <a:buChar char="•"/>
            </a:pPr>
            <a:r>
              <a:rPr lang="en-US">
                <a:latin typeface="Arial"/>
                <a:ea typeface="Arial"/>
                <a:cs typeface="Arial"/>
                <a:sym typeface="Arial"/>
              </a:rPr>
              <a:t>Aides</a:t>
            </a:r>
            <a:endParaRPr/>
          </a:p>
        </p:txBody>
      </p:sp>
      <p:pic>
        <p:nvPicPr>
          <p:cNvPr id="235" name="Google Shape;235;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236" name="Google Shape;236;p11"/>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Diffusion of Innovation Theory</a:t>
            </a:r>
            <a:endParaRPr sz="44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2"/>
          <p:cNvSpPr txBox="1">
            <a:spLocks noGrp="1"/>
          </p:cNvSpPr>
          <p:nvPr>
            <p:ph type="body" idx="1"/>
          </p:nvPr>
        </p:nvSpPr>
        <p:spPr>
          <a:xfrm>
            <a:off x="1697479" y="6518783"/>
            <a:ext cx="9456717" cy="728831"/>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1600"/>
              <a:buNone/>
            </a:pPr>
            <a:r>
              <a:rPr lang="en-US" sz="1600" b="1"/>
              <a:t>Consult the Team BEACH network when thinking through future campaigns!</a:t>
            </a:r>
            <a:endParaRPr/>
          </a:p>
          <a:p>
            <a:pPr marL="457200" lvl="1" indent="0" algn="l" rtl="0">
              <a:lnSpc>
                <a:spcPct val="90000"/>
              </a:lnSpc>
              <a:spcBef>
                <a:spcPts val="500"/>
              </a:spcBef>
              <a:spcAft>
                <a:spcPts val="0"/>
              </a:spcAft>
              <a:buClr>
                <a:schemeClr val="dk1"/>
              </a:buClr>
              <a:buSzPts val="1600"/>
              <a:buNone/>
            </a:pPr>
            <a:endParaRPr sz="1600"/>
          </a:p>
          <a:p>
            <a:pPr marL="685800" lvl="1" indent="-127000" algn="l" rtl="0">
              <a:lnSpc>
                <a:spcPct val="90000"/>
              </a:lnSpc>
              <a:spcBef>
                <a:spcPts val="500"/>
              </a:spcBef>
              <a:spcAft>
                <a:spcPts val="0"/>
              </a:spcAft>
              <a:buClr>
                <a:schemeClr val="dk1"/>
              </a:buClr>
              <a:buSzPts val="1600"/>
              <a:buNone/>
            </a:pPr>
            <a:endParaRPr sz="1600"/>
          </a:p>
          <a:p>
            <a:pPr marL="228600" lvl="0" indent="-114300" algn="l" rtl="0">
              <a:lnSpc>
                <a:spcPct val="90000"/>
              </a:lnSpc>
              <a:spcBef>
                <a:spcPts val="1000"/>
              </a:spcBef>
              <a:spcAft>
                <a:spcPts val="0"/>
              </a:spcAft>
              <a:buClr>
                <a:schemeClr val="dk1"/>
              </a:buClr>
              <a:buSzPts val="1800"/>
              <a:buNone/>
            </a:pPr>
            <a:endParaRPr sz="1800"/>
          </a:p>
        </p:txBody>
      </p:sp>
      <p:sp>
        <p:nvSpPr>
          <p:cNvPr id="243" name="Google Shape;243;p12"/>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Steps to create a behavior change strategy</a:t>
            </a:r>
            <a:endParaRPr sz="4400">
              <a:solidFill>
                <a:schemeClr val="dk1"/>
              </a:solidFill>
              <a:latin typeface="Arial"/>
              <a:ea typeface="Arial"/>
              <a:cs typeface="Arial"/>
              <a:sym typeface="Arial"/>
            </a:endParaRPr>
          </a:p>
        </p:txBody>
      </p:sp>
      <p:sp>
        <p:nvSpPr>
          <p:cNvPr id="244" name="Google Shape;244;p12"/>
          <p:cNvSpPr/>
          <p:nvPr/>
        </p:nvSpPr>
        <p:spPr>
          <a:xfrm>
            <a:off x="1899860" y="1531664"/>
            <a:ext cx="9910775" cy="109771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the threat or challenge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behaviors to help mitigate the threat</a:t>
            </a:r>
            <a:endParaRPr/>
          </a:p>
        </p:txBody>
      </p:sp>
      <p:sp>
        <p:nvSpPr>
          <p:cNvPr id="245" name="Google Shape;245;p12"/>
          <p:cNvSpPr/>
          <p:nvPr/>
        </p:nvSpPr>
        <p:spPr>
          <a:xfrm>
            <a:off x="1899860" y="2818196"/>
            <a:ext cx="9910775" cy="109771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your target audience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What do you know and not know about your target audience? What assumptions are you making?</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Stakeholder analysis- who do you need on your team to successfully change this behavior?</a:t>
            </a:r>
            <a:endParaRPr/>
          </a:p>
        </p:txBody>
      </p:sp>
      <p:sp>
        <p:nvSpPr>
          <p:cNvPr id="246" name="Google Shape;246;p12"/>
          <p:cNvSpPr/>
          <p:nvPr/>
        </p:nvSpPr>
        <p:spPr>
          <a:xfrm>
            <a:off x="1899860" y="4098983"/>
            <a:ext cx="9910775" cy="109771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motivations for current behavior</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barriers to adopting the desired behavior</a:t>
            </a:r>
            <a:endParaRPr/>
          </a:p>
        </p:txBody>
      </p:sp>
      <p:sp>
        <p:nvSpPr>
          <p:cNvPr id="247" name="Google Shape;247;p12"/>
          <p:cNvSpPr/>
          <p:nvPr/>
        </p:nvSpPr>
        <p:spPr>
          <a:xfrm>
            <a:off x="1899860" y="5385969"/>
            <a:ext cx="9910775" cy="109771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potential theories/frameworks to help guide your strategy</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Determine your key message and how you will frame it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Determine mode of delivery to best reach your audience and key spokespeople</a:t>
            </a:r>
            <a:endParaRPr/>
          </a:p>
        </p:txBody>
      </p:sp>
      <p:sp>
        <p:nvSpPr>
          <p:cNvPr id="248" name="Google Shape;248;p12"/>
          <p:cNvSpPr/>
          <p:nvPr/>
        </p:nvSpPr>
        <p:spPr>
          <a:xfrm>
            <a:off x="326003" y="1249156"/>
            <a:ext cx="1677725" cy="1661823"/>
          </a:xfrm>
          <a:prstGeom prst="diamond">
            <a:avLst/>
          </a:prstGeom>
          <a:solidFill>
            <a:srgbClr val="5B9BD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249" name="Google Shape;249;p12"/>
          <p:cNvSpPr/>
          <p:nvPr/>
        </p:nvSpPr>
        <p:spPr>
          <a:xfrm>
            <a:off x="319791" y="2536142"/>
            <a:ext cx="1677725" cy="1661823"/>
          </a:xfrm>
          <a:prstGeom prst="diamond">
            <a:avLst/>
          </a:prstGeom>
          <a:solidFill>
            <a:srgbClr val="52CAB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250" name="Google Shape;250;p12"/>
          <p:cNvSpPr/>
          <p:nvPr/>
        </p:nvSpPr>
        <p:spPr>
          <a:xfrm>
            <a:off x="319790" y="3816928"/>
            <a:ext cx="1677725" cy="1661823"/>
          </a:xfrm>
          <a:prstGeom prst="diamond">
            <a:avLst/>
          </a:prstGeom>
          <a:solidFill>
            <a:srgbClr val="49BF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251" name="Google Shape;251;p12"/>
          <p:cNvSpPr/>
          <p:nvPr/>
        </p:nvSpPr>
        <p:spPr>
          <a:xfrm>
            <a:off x="319790" y="5103914"/>
            <a:ext cx="1677725" cy="1661823"/>
          </a:xfrm>
          <a:prstGeom prst="diamond">
            <a:avLst/>
          </a:prstGeom>
          <a:solidFill>
            <a:srgbClr val="70AD4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pic>
        <p:nvPicPr>
          <p:cNvPr id="252" name="Google Shape;252;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253" name="Google Shape;253;p12"/>
          <p:cNvSpPr txBox="1"/>
          <p:nvPr/>
        </p:nvSpPr>
        <p:spPr>
          <a:xfrm>
            <a:off x="466890" y="1729414"/>
            <a:ext cx="15601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What?</a:t>
            </a:r>
            <a:endParaRPr/>
          </a:p>
        </p:txBody>
      </p:sp>
      <p:sp>
        <p:nvSpPr>
          <p:cNvPr id="254" name="Google Shape;254;p12"/>
          <p:cNvSpPr txBox="1"/>
          <p:nvPr/>
        </p:nvSpPr>
        <p:spPr>
          <a:xfrm>
            <a:off x="546403" y="3045431"/>
            <a:ext cx="15601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Who?</a:t>
            </a:r>
            <a:endParaRPr/>
          </a:p>
        </p:txBody>
      </p:sp>
      <p:sp>
        <p:nvSpPr>
          <p:cNvPr id="255" name="Google Shape;255;p12"/>
          <p:cNvSpPr txBox="1"/>
          <p:nvPr/>
        </p:nvSpPr>
        <p:spPr>
          <a:xfrm>
            <a:off x="558205" y="4273498"/>
            <a:ext cx="15601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Why?</a:t>
            </a:r>
            <a:endParaRPr/>
          </a:p>
        </p:txBody>
      </p:sp>
      <p:sp>
        <p:nvSpPr>
          <p:cNvPr id="256" name="Google Shape;256;p12"/>
          <p:cNvSpPr txBox="1"/>
          <p:nvPr/>
        </p:nvSpPr>
        <p:spPr>
          <a:xfrm>
            <a:off x="546403" y="5610443"/>
            <a:ext cx="15601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How?</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3"/>
          <p:cNvSpPr txBox="1"/>
          <p:nvPr/>
        </p:nvSpPr>
        <p:spPr>
          <a:xfrm>
            <a:off x="795927" y="1404200"/>
            <a:ext cx="3533662" cy="1200329"/>
          </a:xfrm>
          <a:prstGeom prst="rect">
            <a:avLst/>
          </a:prstGeom>
          <a:solidFill>
            <a:srgbClr val="DB901E"/>
          </a:solidFill>
          <a:ln w="2857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chemeClr val="lt1"/>
                </a:solidFill>
                <a:latin typeface="Calibri"/>
                <a:ea typeface="Calibri"/>
                <a:cs typeface="Calibri"/>
                <a:sym typeface="Calibri"/>
              </a:rPr>
              <a:t>Assess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Critical threats to be addressed</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Background information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Purpose and scope of project</a:t>
            </a:r>
            <a:endParaRPr/>
          </a:p>
        </p:txBody>
      </p:sp>
      <p:pic>
        <p:nvPicPr>
          <p:cNvPr id="263" name="Google Shape;263;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264" name="Google Shape;264;p13"/>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Evaluation &amp; Adaptive Management</a:t>
            </a:r>
            <a:endParaRPr sz="4400">
              <a:solidFill>
                <a:schemeClr val="dk1"/>
              </a:solidFill>
              <a:latin typeface="Arial"/>
              <a:ea typeface="Arial"/>
              <a:cs typeface="Arial"/>
              <a:sym typeface="Arial"/>
            </a:endParaRPr>
          </a:p>
        </p:txBody>
      </p:sp>
      <p:pic>
        <p:nvPicPr>
          <p:cNvPr id="265" name="Google Shape;265;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56765" y="1331709"/>
            <a:ext cx="5074554" cy="4907773"/>
          </a:xfrm>
          <a:prstGeom prst="rect">
            <a:avLst/>
          </a:prstGeom>
          <a:noFill/>
          <a:ln>
            <a:noFill/>
          </a:ln>
        </p:spPr>
      </p:pic>
      <p:sp>
        <p:nvSpPr>
          <p:cNvPr id="266" name="Google Shape;266;p13"/>
          <p:cNvSpPr txBox="1"/>
          <p:nvPr/>
        </p:nvSpPr>
        <p:spPr>
          <a:xfrm>
            <a:off x="8258714" y="1404200"/>
            <a:ext cx="3533662" cy="1200329"/>
          </a:xfrm>
          <a:prstGeom prst="rect">
            <a:avLst/>
          </a:prstGeom>
          <a:solidFill>
            <a:srgbClr val="4271B1"/>
          </a:solidFill>
          <a:ln w="2857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chemeClr val="lt1"/>
                </a:solidFill>
                <a:latin typeface="Calibri"/>
                <a:ea typeface="Calibri"/>
                <a:cs typeface="Calibri"/>
                <a:sym typeface="Calibri"/>
              </a:rPr>
              <a:t>Plan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Goals, objectives, and strategies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Program, project, operations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Monitoring and evaluation</a:t>
            </a:r>
            <a:endParaRPr/>
          </a:p>
        </p:txBody>
      </p:sp>
      <p:sp>
        <p:nvSpPr>
          <p:cNvPr id="267" name="Google Shape;267;p13"/>
          <p:cNvSpPr txBox="1"/>
          <p:nvPr/>
        </p:nvSpPr>
        <p:spPr>
          <a:xfrm>
            <a:off x="8445017" y="4870010"/>
            <a:ext cx="3533662" cy="923330"/>
          </a:xfrm>
          <a:prstGeom prst="rect">
            <a:avLst/>
          </a:prstGeom>
          <a:solidFill>
            <a:srgbClr val="6AA867"/>
          </a:solidFill>
          <a:ln w="2857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chemeClr val="lt1"/>
                </a:solidFill>
                <a:latin typeface="Calibri"/>
                <a:ea typeface="Calibri"/>
                <a:cs typeface="Calibri"/>
                <a:sym typeface="Calibri"/>
              </a:rPr>
              <a:t>Implement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Program, project, operations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Monitoring and evaluation</a:t>
            </a:r>
            <a:endParaRPr/>
          </a:p>
        </p:txBody>
      </p:sp>
      <p:sp>
        <p:nvSpPr>
          <p:cNvPr id="268" name="Google Shape;268;p13"/>
          <p:cNvSpPr txBox="1"/>
          <p:nvPr/>
        </p:nvSpPr>
        <p:spPr>
          <a:xfrm>
            <a:off x="1543432" y="5850308"/>
            <a:ext cx="3533662" cy="923330"/>
          </a:xfrm>
          <a:prstGeom prst="rect">
            <a:avLst/>
          </a:prstGeom>
          <a:solidFill>
            <a:srgbClr val="569F96"/>
          </a:solidFill>
          <a:ln w="2857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chemeClr val="lt1"/>
                </a:solidFill>
                <a:latin typeface="Calibri"/>
                <a:ea typeface="Calibri"/>
                <a:cs typeface="Calibri"/>
                <a:sym typeface="Calibri"/>
              </a:rPr>
              <a:t>Analyze &amp; Adapt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Analyze and interpret data</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Adapt plan accordingly</a:t>
            </a:r>
            <a:endParaRPr/>
          </a:p>
        </p:txBody>
      </p:sp>
      <p:sp>
        <p:nvSpPr>
          <p:cNvPr id="269" name="Google Shape;269;p13"/>
          <p:cNvSpPr txBox="1"/>
          <p:nvPr/>
        </p:nvSpPr>
        <p:spPr>
          <a:xfrm>
            <a:off x="395708" y="3785595"/>
            <a:ext cx="3533662" cy="923330"/>
          </a:xfrm>
          <a:prstGeom prst="rect">
            <a:avLst/>
          </a:prstGeom>
          <a:solidFill>
            <a:srgbClr val="C3A023"/>
          </a:solidFill>
          <a:ln w="2857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chemeClr val="lt1"/>
                </a:solidFill>
                <a:latin typeface="Calibri"/>
                <a:ea typeface="Calibri"/>
                <a:cs typeface="Calibri"/>
                <a:sym typeface="Calibri"/>
              </a:rPr>
              <a:t>Share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Document and share learnings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Promote adaptive culture</a:t>
            </a:r>
            <a:endParaRPr/>
          </a:p>
        </p:txBody>
      </p:sp>
      <p:sp>
        <p:nvSpPr>
          <p:cNvPr id="270" name="Google Shape;270;p13"/>
          <p:cNvSpPr txBox="1"/>
          <p:nvPr/>
        </p:nvSpPr>
        <p:spPr>
          <a:xfrm>
            <a:off x="8631319" y="2677020"/>
            <a:ext cx="3059549" cy="20774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Monitoring:</a:t>
            </a:r>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Operational progress against timeline</a:t>
            </a:r>
            <a:endParaRPr/>
          </a:p>
          <a:p>
            <a:pPr marL="285750" marR="0" lvl="0" indent="-21590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Evaluation:</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Outcomes measurement</a:t>
            </a:r>
            <a:endParaRPr sz="14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Survey, interviews, focus groups, observations</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4"/>
          <p:cNvPicPr preferRelativeResize="0"/>
          <p:nvPr/>
        </p:nvPicPr>
        <p:blipFill rotWithShape="1">
          <a:blip r:embed="rId3">
            <a:alphaModFix/>
          </a:blip>
          <a:srcRect/>
          <a:stretch/>
        </p:blipFill>
        <p:spPr>
          <a:xfrm>
            <a:off x="0" y="0"/>
            <a:ext cx="6884632" cy="6858000"/>
          </a:xfrm>
          <a:prstGeom prst="rect">
            <a:avLst/>
          </a:prstGeom>
          <a:noFill/>
          <a:ln>
            <a:noFill/>
          </a:ln>
        </p:spPr>
      </p:pic>
      <p:sp>
        <p:nvSpPr>
          <p:cNvPr id="276" name="Google Shape;276;p14"/>
          <p:cNvSpPr txBox="1"/>
          <p:nvPr/>
        </p:nvSpPr>
        <p:spPr>
          <a:xfrm>
            <a:off x="7108466" y="171833"/>
            <a:ext cx="4877101" cy="2189704"/>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Effective strategies for behavior change</a:t>
            </a:r>
            <a:endParaRPr sz="4400">
              <a:solidFill>
                <a:schemeClr val="dk1"/>
              </a:solidFill>
              <a:latin typeface="Arial"/>
              <a:ea typeface="Arial"/>
              <a:cs typeface="Arial"/>
              <a:sym typeface="Arial"/>
            </a:endParaRPr>
          </a:p>
        </p:txBody>
      </p:sp>
      <p:pic>
        <p:nvPicPr>
          <p:cNvPr id="277" name="Google Shape;277;p14" descr="A picture containing calendar&#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50385" y="2939123"/>
            <a:ext cx="2303585" cy="3365788"/>
          </a:xfrm>
          <a:prstGeom prst="rect">
            <a:avLst/>
          </a:prstGeom>
          <a:noFill/>
          <a:ln>
            <a:noFill/>
          </a:ln>
        </p:spPr>
      </p:pic>
      <p:sp>
        <p:nvSpPr>
          <p:cNvPr id="278" name="Google Shape;278;p14"/>
          <p:cNvSpPr/>
          <p:nvPr/>
        </p:nvSpPr>
        <p:spPr>
          <a:xfrm>
            <a:off x="336176" y="5546911"/>
            <a:ext cx="1255058" cy="11542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5"/>
          <p:cNvPicPr preferRelativeResize="0"/>
          <p:nvPr/>
        </p:nvPicPr>
        <p:blipFill rotWithShape="1">
          <a:blip r:embed="rId3" cstate="screen">
            <a:alphaModFix/>
            <a:extLst>
              <a:ext uri="{28A0092B-C50C-407E-A947-70E740481C1C}">
                <a14:useLocalDpi xmlns:a14="http://schemas.microsoft.com/office/drawing/2010/main"/>
              </a:ext>
            </a:extLst>
          </a:blip>
          <a:srcRect r="3295"/>
          <a:stretch/>
        </p:blipFill>
        <p:spPr>
          <a:xfrm>
            <a:off x="0" y="0"/>
            <a:ext cx="9536220" cy="6858000"/>
          </a:xfrm>
          <a:prstGeom prst="rect">
            <a:avLst/>
          </a:prstGeom>
          <a:noFill/>
          <a:ln>
            <a:noFill/>
          </a:ln>
        </p:spPr>
      </p:pic>
      <p:sp>
        <p:nvSpPr>
          <p:cNvPr id="284" name="Google Shape;284;p15"/>
          <p:cNvSpPr txBox="1"/>
          <p:nvPr/>
        </p:nvSpPr>
        <p:spPr>
          <a:xfrm>
            <a:off x="9747535" y="1070569"/>
            <a:ext cx="2303585" cy="1242982"/>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Watch-Outs!</a:t>
            </a:r>
            <a:endParaRPr/>
          </a:p>
        </p:txBody>
      </p:sp>
      <p:pic>
        <p:nvPicPr>
          <p:cNvPr id="285" name="Google Shape;285;p15" descr="A picture containing calendar&#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47534" y="2994875"/>
            <a:ext cx="2303585" cy="33657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16"/>
          <p:cNvPicPr preferRelativeResize="0"/>
          <p:nvPr/>
        </p:nvPicPr>
        <p:blipFill rotWithShape="1">
          <a:blip r:embed="rId3">
            <a:alphaModFix/>
          </a:blip>
          <a:srcRect/>
          <a:stretch/>
        </p:blipFill>
        <p:spPr>
          <a:xfrm>
            <a:off x="0" y="509"/>
            <a:ext cx="8996743" cy="6857491"/>
          </a:xfrm>
          <a:prstGeom prst="rect">
            <a:avLst/>
          </a:prstGeom>
          <a:noFill/>
          <a:ln>
            <a:noFill/>
          </a:ln>
        </p:spPr>
      </p:pic>
      <p:sp>
        <p:nvSpPr>
          <p:cNvPr id="292" name="Google Shape;292;p16"/>
          <p:cNvSpPr txBox="1"/>
          <p:nvPr/>
        </p:nvSpPr>
        <p:spPr>
          <a:xfrm>
            <a:off x="9115646" y="951239"/>
            <a:ext cx="2969534" cy="1242982"/>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Common mistakes</a:t>
            </a:r>
            <a:endParaRPr/>
          </a:p>
        </p:txBody>
      </p:sp>
      <p:pic>
        <p:nvPicPr>
          <p:cNvPr id="293" name="Google Shape;293;p16" descr="A picture containing calendar&#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448620" y="2742557"/>
            <a:ext cx="2303585" cy="33657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7" descr="HITM SARAH MCLACHLAN AND I'M ABOUT TO RUIN YOUR DAY Quickmemecom Hi I'm Sarah  McLachlan and I'm About to Ruin Your Day - Scumbag | Sarah McLachlan Meme  on ME.M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7"/>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Campaign Examples: SPCA</a:t>
            </a:r>
            <a:endParaRPr sz="4400">
              <a:solidFill>
                <a:schemeClr val="dk1"/>
              </a:solidFill>
              <a:latin typeface="Arial"/>
              <a:ea typeface="Arial"/>
              <a:cs typeface="Arial"/>
              <a:sym typeface="Arial"/>
            </a:endParaRPr>
          </a:p>
        </p:txBody>
      </p:sp>
      <p:pic>
        <p:nvPicPr>
          <p:cNvPr id="301" name="Google Shape;301;p17" descr="Sarah McLachlan Animal Cruelty Video"/>
          <p:cNvPicPr preferRelativeResize="0"/>
          <p:nvPr/>
        </p:nvPicPr>
        <p:blipFill rotWithShape="1">
          <a:blip r:embed="rId3">
            <a:alphaModFix/>
          </a:blip>
          <a:srcRect/>
          <a:stretch/>
        </p:blipFill>
        <p:spPr>
          <a:xfrm>
            <a:off x="2370898" y="1436318"/>
            <a:ext cx="6798153" cy="50986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8"/>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Campaign Examples: Wild Aid</a:t>
            </a:r>
            <a:endParaRPr sz="4400">
              <a:solidFill>
                <a:schemeClr val="dk1"/>
              </a:solidFill>
              <a:latin typeface="Arial"/>
              <a:ea typeface="Arial"/>
              <a:cs typeface="Arial"/>
              <a:sym typeface="Arial"/>
            </a:endParaRPr>
          </a:p>
        </p:txBody>
      </p:sp>
      <p:pic>
        <p:nvPicPr>
          <p:cNvPr id="308" name="Google Shape;308;p18"/>
          <p:cNvPicPr preferRelativeResize="0"/>
          <p:nvPr/>
        </p:nvPicPr>
        <p:blipFill rotWithShape="1">
          <a:blip r:embed="rId3">
            <a:alphaModFix/>
          </a:blip>
          <a:srcRect/>
          <a:stretch/>
        </p:blipFill>
        <p:spPr>
          <a:xfrm>
            <a:off x="1281830" y="1271542"/>
            <a:ext cx="9624423" cy="54137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9"/>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Campaign Examples: Planet or Plastic?</a:t>
            </a:r>
            <a:endParaRPr sz="4400">
              <a:solidFill>
                <a:schemeClr val="dk1"/>
              </a:solidFill>
              <a:latin typeface="Arial"/>
              <a:ea typeface="Arial"/>
              <a:cs typeface="Arial"/>
              <a:sym typeface="Arial"/>
            </a:endParaRPr>
          </a:p>
        </p:txBody>
      </p:sp>
      <p:pic>
        <p:nvPicPr>
          <p:cNvPr id="315" name="Google Shape;315;p19"/>
          <p:cNvPicPr preferRelativeResize="0"/>
          <p:nvPr/>
        </p:nvPicPr>
        <p:blipFill rotWithShape="1">
          <a:blip r:embed="rId3">
            <a:alphaModFix/>
          </a:blip>
          <a:srcRect/>
          <a:stretch/>
        </p:blipFill>
        <p:spPr>
          <a:xfrm>
            <a:off x="1480676" y="1419770"/>
            <a:ext cx="9226731" cy="51900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pic>
        <p:nvPicPr>
          <p:cNvPr id="101" name="Google Shape;101;p2" descr="A group of people posing for a photo by a pool&#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 y="10"/>
            <a:ext cx="12191980" cy="6857990"/>
          </a:xfrm>
          <a:prstGeom prst="rect">
            <a:avLst/>
          </a:prstGeom>
          <a:noFill/>
          <a:ln>
            <a:noFill/>
          </a:ln>
        </p:spPr>
      </p:pic>
      <p:sp>
        <p:nvSpPr>
          <p:cNvPr id="102" name="Google Shape;102;p2"/>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2"/>
          <p:cNvSpPr txBox="1"/>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262626"/>
              </a:buClr>
              <a:buSzPts val="3600"/>
              <a:buFont typeface="Calibri"/>
              <a:buNone/>
            </a:pPr>
            <a:r>
              <a:rPr lang="en-US" sz="3600" b="0" i="0" u="none" strike="noStrike" cap="none">
                <a:solidFill>
                  <a:srgbClr val="262626"/>
                </a:solidFill>
                <a:latin typeface="Calibri"/>
                <a:ea typeface="Calibri"/>
                <a:cs typeface="Calibri"/>
                <a:sym typeface="Calibri"/>
              </a:rPr>
              <a:t>Team BEACH Introductions</a:t>
            </a:r>
            <a:endParaRPr/>
          </a:p>
        </p:txBody>
      </p:sp>
      <p:cxnSp>
        <p:nvCxnSpPr>
          <p:cNvPr id="104" name="Google Shape;104;p2"/>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105" name="Google Shape;105;p2"/>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pic>
        <p:nvPicPr>
          <p:cNvPr id="106" name="Google Shape;106;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0"/>
          <p:cNvSpPr/>
          <p:nvPr/>
        </p:nvSpPr>
        <p:spPr>
          <a:xfrm>
            <a:off x="-1" y="0"/>
            <a:ext cx="12188952" cy="6858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1" name="Google Shape;321;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10"/>
            <a:ext cx="9669642" cy="6857990"/>
          </a:xfrm>
          <a:prstGeom prst="rect">
            <a:avLst/>
          </a:prstGeom>
          <a:noFill/>
          <a:ln>
            <a:noFill/>
          </a:ln>
        </p:spPr>
      </p:pic>
      <p:sp>
        <p:nvSpPr>
          <p:cNvPr id="322" name="Google Shape;322;p20"/>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20"/>
          <p:cNvSpPr txBox="1">
            <a:spLocks noGrp="1"/>
          </p:cNvSpPr>
          <p:nvPr>
            <p:ph type="title"/>
          </p:nvPr>
        </p:nvSpPr>
        <p:spPr>
          <a:xfrm>
            <a:off x="7199999" y="605014"/>
            <a:ext cx="4781745" cy="18999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t>Examples of successful behavior change campaigns</a:t>
            </a:r>
            <a:endParaRPr b="1"/>
          </a:p>
        </p:txBody>
      </p:sp>
      <p:sp>
        <p:nvSpPr>
          <p:cNvPr id="324" name="Google Shape;324;p20"/>
          <p:cNvSpPr txBox="1">
            <a:spLocks noGrp="1"/>
          </p:cNvSpPr>
          <p:nvPr>
            <p:ph type="body" idx="1"/>
          </p:nvPr>
        </p:nvSpPr>
        <p:spPr>
          <a:xfrm>
            <a:off x="7531610" y="2772867"/>
            <a:ext cx="3822189" cy="24586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US" sz="2000"/>
              <a:t>These campaigns didn't stop at raising awareness! </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US" sz="2000"/>
              <a:t>They also prioritized identifying the motivation behind the undesirable behavior.</a:t>
            </a:r>
            <a:endParaRPr sz="2000"/>
          </a:p>
        </p:txBody>
      </p:sp>
      <p:pic>
        <p:nvPicPr>
          <p:cNvPr id="325" name="Google Shape;325;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1"/>
          <p:cNvSpPr/>
          <p:nvPr/>
        </p:nvSpPr>
        <p:spPr>
          <a:xfrm>
            <a:off x="0" y="0"/>
            <a:ext cx="12188952" cy="6858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21"/>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21"/>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b="1"/>
              <a:t>Goal</a:t>
            </a:r>
            <a:r>
              <a:rPr lang="en-US" sz="2200"/>
              <a:t>: Encourage tourists in Hawaii to admire wildlife from a respectful distance</a:t>
            </a:r>
            <a:endParaRPr/>
          </a:p>
          <a:p>
            <a:pPr marL="228600" lvl="0" indent="-228600" algn="l" rtl="0">
              <a:lnSpc>
                <a:spcPct val="90000"/>
              </a:lnSpc>
              <a:spcBef>
                <a:spcPts val="1000"/>
              </a:spcBef>
              <a:spcAft>
                <a:spcPts val="0"/>
              </a:spcAft>
              <a:buClr>
                <a:schemeClr val="dk1"/>
              </a:buClr>
              <a:buSzPts val="2200"/>
              <a:buChar char="•"/>
            </a:pPr>
            <a:r>
              <a:rPr lang="en-US" sz="2200"/>
              <a:t>Through sharing the “why” and removing efficacy barriers, the group is effectively removing this threat for Hawaiian wildlife</a:t>
            </a:r>
            <a:endParaRPr/>
          </a:p>
          <a:p>
            <a:pPr marL="228600" lvl="0" indent="-228600" algn="l" rtl="0">
              <a:lnSpc>
                <a:spcPct val="90000"/>
              </a:lnSpc>
              <a:spcBef>
                <a:spcPts val="1000"/>
              </a:spcBef>
              <a:spcAft>
                <a:spcPts val="0"/>
              </a:spcAft>
              <a:buClr>
                <a:schemeClr val="dk1"/>
              </a:buClr>
              <a:buSzPts val="2200"/>
              <a:buChar char="•"/>
            </a:pPr>
            <a:r>
              <a:rPr lang="en-US" sz="2200"/>
              <a:t>“Join the pod of others like you who are Kind to Oceankind”</a:t>
            </a:r>
            <a:endParaRPr/>
          </a:p>
        </p:txBody>
      </p:sp>
      <p:pic>
        <p:nvPicPr>
          <p:cNvPr id="333" name="Google Shape;333;p21" descr="Diagram, schematic&#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r="-4" b="296"/>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334" name="Google Shape;334;p21" descr="Amazing From Afa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5175" y="624776"/>
            <a:ext cx="3959225" cy="15836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2"/>
          <p:cNvSpPr/>
          <p:nvPr/>
        </p:nvSpPr>
        <p:spPr>
          <a:xfrm>
            <a:off x="0" y="0"/>
            <a:ext cx="12188952" cy="6858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22"/>
          <p:cNvSpPr txBox="1">
            <a:spLocks noGrp="1"/>
          </p:cNvSpPr>
          <p:nvPr>
            <p:ph type="title"/>
          </p:nvPr>
        </p:nvSpPr>
        <p:spPr>
          <a:xfrm>
            <a:off x="2377440" y="926034"/>
            <a:ext cx="3100647" cy="90411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AMIGUAU</a:t>
            </a:r>
            <a:endParaRPr sz="5400"/>
          </a:p>
        </p:txBody>
      </p:sp>
      <p:sp>
        <p:nvSpPr>
          <p:cNvPr id="341" name="Google Shape;341;p22"/>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p22"/>
          <p:cNvSpPr txBox="1">
            <a:spLocks noGrp="1"/>
          </p:cNvSpPr>
          <p:nvPr>
            <p:ph type="body" idx="1"/>
          </p:nvPr>
        </p:nvSpPr>
        <p:spPr>
          <a:xfrm>
            <a:off x="474003" y="2990130"/>
            <a:ext cx="4243589" cy="332066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sz="2200" b="1"/>
              <a:t>Goal</a:t>
            </a:r>
            <a:r>
              <a:rPr lang="en-US" sz="2200"/>
              <a:t>: Reduce the desire of children to have cotton-top tamarins as pets</a:t>
            </a:r>
            <a:endParaRPr/>
          </a:p>
          <a:p>
            <a:pPr marL="228600" lvl="0" indent="-228600" algn="l" rtl="0">
              <a:lnSpc>
                <a:spcPct val="90000"/>
              </a:lnSpc>
              <a:spcBef>
                <a:spcPts val="1000"/>
              </a:spcBef>
              <a:spcAft>
                <a:spcPts val="0"/>
              </a:spcAft>
              <a:buClr>
                <a:schemeClr val="dk1"/>
              </a:buClr>
              <a:buSzPct val="100000"/>
              <a:buChar char="•"/>
            </a:pPr>
            <a:r>
              <a:rPr lang="en-US" sz="2200"/>
              <a:t>Early surveys indicated a desire to have dogs as pets; yet village dogs were not currently viewed as pets</a:t>
            </a:r>
            <a:endParaRPr/>
          </a:p>
          <a:p>
            <a:pPr marL="228600" lvl="0" indent="-228600" algn="l" rtl="0">
              <a:lnSpc>
                <a:spcPct val="90000"/>
              </a:lnSpc>
              <a:spcBef>
                <a:spcPts val="1000"/>
              </a:spcBef>
              <a:spcAft>
                <a:spcPts val="0"/>
              </a:spcAft>
              <a:buClr>
                <a:schemeClr val="dk1"/>
              </a:buClr>
              <a:buSzPct val="100000"/>
              <a:buChar char="•"/>
            </a:pPr>
            <a:r>
              <a:rPr lang="en-US" sz="2200"/>
              <a:t>5-week program: collaboration w/ Proyecto Titi and Disney animal keepers to teach dog training to kids &amp; families in village</a:t>
            </a:r>
            <a:endParaRPr/>
          </a:p>
          <a:p>
            <a:pPr marL="228600" lvl="0" indent="-228600" algn="l" rtl="0">
              <a:lnSpc>
                <a:spcPct val="90000"/>
              </a:lnSpc>
              <a:spcBef>
                <a:spcPts val="1000"/>
              </a:spcBef>
              <a:spcAft>
                <a:spcPts val="0"/>
              </a:spcAft>
              <a:buClr>
                <a:schemeClr val="dk1"/>
              </a:buClr>
              <a:buSzPct val="100000"/>
              <a:buChar char="•"/>
            </a:pPr>
            <a:r>
              <a:rPr lang="en-US" sz="2200"/>
              <a:t>Evaluation included surveys for behavioral intention, long-term follow ups, and impact evaluation</a:t>
            </a:r>
            <a:endParaRPr/>
          </a:p>
        </p:txBody>
      </p:sp>
      <p:pic>
        <p:nvPicPr>
          <p:cNvPr id="343" name="Google Shape;343;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344" name="Google Shape;344;p22"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4003" y="521327"/>
            <a:ext cx="1687306" cy="177844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3"/>
          <p:cNvSpPr/>
          <p:nvPr/>
        </p:nvSpPr>
        <p:spPr>
          <a:xfrm>
            <a:off x="0" y="0"/>
            <a:ext cx="12188952" cy="6858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23"/>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23"/>
          <p:cNvSpPr txBox="1">
            <a:spLocks noGrp="1"/>
          </p:cNvSpPr>
          <p:nvPr>
            <p:ph type="body" idx="1"/>
          </p:nvPr>
        </p:nvSpPr>
        <p:spPr>
          <a:xfrm>
            <a:off x="534057" y="3071307"/>
            <a:ext cx="4243589" cy="332066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sz="2200" b="1"/>
              <a:t>Goal</a:t>
            </a:r>
            <a:r>
              <a:rPr lang="en-US" sz="2200"/>
              <a:t>: Prevent killing of crop-raiding elephants by farmers without impacting livelihoods</a:t>
            </a:r>
            <a:endParaRPr/>
          </a:p>
          <a:p>
            <a:pPr marL="228600" lvl="0" indent="-228600" algn="l" rtl="0">
              <a:lnSpc>
                <a:spcPct val="90000"/>
              </a:lnSpc>
              <a:spcBef>
                <a:spcPts val="1000"/>
              </a:spcBef>
              <a:spcAft>
                <a:spcPts val="0"/>
              </a:spcAft>
              <a:buClr>
                <a:schemeClr val="dk1"/>
              </a:buClr>
              <a:buSzPct val="100000"/>
              <a:buChar char="•"/>
            </a:pPr>
            <a:r>
              <a:rPr lang="en-US" sz="2200"/>
              <a:t>“A win-win addition to a toolbox of deterrent methods, beehive fences help create a social and economic boost to farmers through pollination services and the harvesting of ‘Elephant-Friendly Honey’”</a:t>
            </a:r>
            <a:endParaRPr/>
          </a:p>
          <a:p>
            <a:pPr marL="228600" lvl="0" indent="-228600" algn="l" rtl="0">
              <a:lnSpc>
                <a:spcPct val="90000"/>
              </a:lnSpc>
              <a:spcBef>
                <a:spcPts val="1000"/>
              </a:spcBef>
              <a:spcAft>
                <a:spcPts val="0"/>
              </a:spcAft>
              <a:buClr>
                <a:schemeClr val="dk1"/>
              </a:buClr>
              <a:buSzPct val="100000"/>
              <a:buChar char="•"/>
            </a:pPr>
            <a:r>
              <a:rPr lang="en-US" sz="2200"/>
              <a:t>Started in Kenya but now expanded to 17 countries including Asia</a:t>
            </a:r>
            <a:endParaRPr sz="2200"/>
          </a:p>
        </p:txBody>
      </p:sp>
      <p:pic>
        <p:nvPicPr>
          <p:cNvPr id="352" name="Google Shape;352;p23"/>
          <p:cNvPicPr preferRelativeResize="0"/>
          <p:nvPr/>
        </p:nvPicPr>
        <p:blipFill rotWithShape="1">
          <a:blip r:embed="rId3" cstate="screen">
            <a:alphaModFix/>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353" name="Google Shape;353;p23" descr="Save the Elephants - Elephants &amp; Bees Research Project"/>
          <p:cNvPicPr preferRelativeResize="0"/>
          <p:nvPr/>
        </p:nvPicPr>
        <p:blipFill rotWithShape="1">
          <a:blip r:embed="rId4">
            <a:alphaModFix/>
          </a:blip>
          <a:srcRect/>
          <a:stretch/>
        </p:blipFill>
        <p:spPr>
          <a:xfrm>
            <a:off x="898178" y="470562"/>
            <a:ext cx="3155662" cy="188341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4"/>
          <p:cNvSpPr/>
          <p:nvPr/>
        </p:nvSpPr>
        <p:spPr>
          <a:xfrm>
            <a:off x="0" y="0"/>
            <a:ext cx="12188952" cy="6858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24"/>
          <p:cNvSpPr txBox="1">
            <a:spLocks noGrp="1"/>
          </p:cNvSpPr>
          <p:nvPr>
            <p:ph type="title"/>
          </p:nvPr>
        </p:nvSpPr>
        <p:spPr>
          <a:xfrm>
            <a:off x="640080" y="589529"/>
            <a:ext cx="4277162" cy="161140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5400"/>
              <a:t>Changing Tides Eco-Challenge</a:t>
            </a:r>
            <a:endParaRPr sz="5400"/>
          </a:p>
        </p:txBody>
      </p:sp>
      <p:sp>
        <p:nvSpPr>
          <p:cNvPr id="360" name="Google Shape;360;p24"/>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24"/>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b="1"/>
              <a:t>Goal</a:t>
            </a:r>
            <a:r>
              <a:rPr lang="en-US" sz="2200"/>
              <a:t>: Lower the eco-footprint of a scientific meeting</a:t>
            </a:r>
            <a:endParaRPr/>
          </a:p>
          <a:p>
            <a:pPr marL="228600" lvl="0" indent="-88900" algn="l" rtl="0">
              <a:lnSpc>
                <a:spcPct val="90000"/>
              </a:lnSpc>
              <a:spcBef>
                <a:spcPts val="1000"/>
              </a:spcBef>
              <a:spcAft>
                <a:spcPts val="0"/>
              </a:spcAft>
              <a:buClr>
                <a:schemeClr val="dk1"/>
              </a:buClr>
              <a:buSzPts val="2200"/>
              <a:buNone/>
            </a:pPr>
            <a:endParaRPr sz="2200" i="1"/>
          </a:p>
        </p:txBody>
      </p:sp>
      <p:pic>
        <p:nvPicPr>
          <p:cNvPr id="362" name="Google Shape;362;p24"/>
          <p:cNvPicPr preferRelativeResize="0"/>
          <p:nvPr/>
        </p:nvPicPr>
        <p:blipFill rotWithShape="1">
          <a:blip r:embed="rId3">
            <a:alphaModFix/>
          </a:blip>
          <a:srcRect/>
          <a:stretch/>
        </p:blipFill>
        <p:spPr>
          <a:xfrm>
            <a:off x="7072513" y="1"/>
            <a:ext cx="4433260" cy="6857999"/>
          </a:xfrm>
          <a:prstGeom prst="rect">
            <a:avLst/>
          </a:prstGeom>
          <a:noFill/>
          <a:ln>
            <a:noFill/>
          </a:ln>
        </p:spPr>
      </p:pic>
      <p:pic>
        <p:nvPicPr>
          <p:cNvPr id="363" name="Google Shape;363;p24" descr="A picture containing person, indoor, ceiling&#10;&#10;Description automatically generated"/>
          <p:cNvPicPr preferRelativeResize="0"/>
          <p:nvPr/>
        </p:nvPicPr>
        <p:blipFill rotWithShape="1">
          <a:blip r:embed="rId4">
            <a:alphaModFix/>
          </a:blip>
          <a:srcRect/>
          <a:stretch/>
        </p:blipFill>
        <p:spPr>
          <a:xfrm>
            <a:off x="914400" y="3754458"/>
            <a:ext cx="4819495" cy="27926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25" descr="Flag Of The Bahamas - The Symbol Of Islands And Seashores"/>
          <p:cNvPicPr preferRelativeResize="0"/>
          <p:nvPr/>
        </p:nvPicPr>
        <p:blipFill rotWithShape="1">
          <a:blip r:embed="rId3">
            <a:alphaModFix/>
          </a:blip>
          <a:srcRect/>
          <a:stretch/>
        </p:blipFill>
        <p:spPr>
          <a:xfrm>
            <a:off x="5436185" y="1276768"/>
            <a:ext cx="3430447" cy="3039637"/>
          </a:xfrm>
          <a:prstGeom prst="rect">
            <a:avLst/>
          </a:prstGeom>
          <a:noFill/>
          <a:ln w="19050" cap="flat" cmpd="sng">
            <a:solidFill>
              <a:srgbClr val="008EC5"/>
            </a:solidFill>
            <a:prstDash val="solid"/>
            <a:round/>
            <a:headEnd type="none" w="sm" len="sm"/>
            <a:tailEnd type="none" w="sm" len="sm"/>
          </a:ln>
        </p:spPr>
      </p:pic>
      <p:pic>
        <p:nvPicPr>
          <p:cNvPr id="369" name="Google Shape;369;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36097" y="4408747"/>
            <a:ext cx="3430535" cy="2373213"/>
          </a:xfrm>
          <a:prstGeom prst="rect">
            <a:avLst/>
          </a:prstGeom>
          <a:noFill/>
          <a:ln w="19050" cap="flat" cmpd="sng">
            <a:solidFill>
              <a:srgbClr val="008EC5"/>
            </a:solidFill>
            <a:prstDash val="solid"/>
            <a:round/>
            <a:headEnd type="none" w="sm" len="sm"/>
            <a:tailEnd type="none" w="sm" len="sm"/>
          </a:ln>
        </p:spPr>
      </p:pic>
      <p:pic>
        <p:nvPicPr>
          <p:cNvPr id="370" name="Google Shape;370;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371" name="Google Shape;371;p25"/>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Learning Opportunities</a:t>
            </a:r>
            <a:endParaRPr sz="4400">
              <a:solidFill>
                <a:schemeClr val="dk1"/>
              </a:solidFill>
              <a:latin typeface="Arial"/>
              <a:ea typeface="Arial"/>
              <a:cs typeface="Arial"/>
              <a:sym typeface="Arial"/>
            </a:endParaRPr>
          </a:p>
        </p:txBody>
      </p:sp>
      <p:pic>
        <p:nvPicPr>
          <p:cNvPr id="372" name="Google Shape;372;p25"/>
          <p:cNvPicPr preferRelativeResize="0"/>
          <p:nvPr/>
        </p:nvPicPr>
        <p:blipFill rotWithShape="1">
          <a:blip r:embed="rId6">
            <a:alphaModFix/>
          </a:blip>
          <a:srcRect/>
          <a:stretch/>
        </p:blipFill>
        <p:spPr>
          <a:xfrm>
            <a:off x="202518" y="4408745"/>
            <a:ext cx="5126140" cy="2373213"/>
          </a:xfrm>
          <a:prstGeom prst="rect">
            <a:avLst/>
          </a:prstGeom>
          <a:noFill/>
          <a:ln w="19050" cap="flat" cmpd="sng">
            <a:solidFill>
              <a:srgbClr val="008EC5"/>
            </a:solidFill>
            <a:prstDash val="solid"/>
            <a:round/>
            <a:headEnd type="none" w="sm" len="sm"/>
            <a:tailEnd type="none" w="sm" len="sm"/>
          </a:ln>
        </p:spPr>
      </p:pic>
      <p:pic>
        <p:nvPicPr>
          <p:cNvPr id="373" name="Google Shape;373;p2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10473" y="1276768"/>
            <a:ext cx="5118185" cy="3031346"/>
          </a:xfrm>
          <a:prstGeom prst="rect">
            <a:avLst/>
          </a:prstGeom>
          <a:noFill/>
          <a:ln w="19050" cap="flat" cmpd="sng">
            <a:solidFill>
              <a:srgbClr val="008EC5"/>
            </a:solidFill>
            <a:prstDash val="solid"/>
            <a:round/>
            <a:headEnd type="none" w="sm" len="sm"/>
            <a:tailEnd type="none" w="sm" len="sm"/>
          </a:ln>
        </p:spPr>
      </p:pic>
      <p:sp>
        <p:nvSpPr>
          <p:cNvPr id="374" name="Google Shape;374;p25"/>
          <p:cNvSpPr txBox="1"/>
          <p:nvPr/>
        </p:nvSpPr>
        <p:spPr>
          <a:xfrm>
            <a:off x="9000182" y="2396731"/>
            <a:ext cx="2985385" cy="3039637"/>
          </a:xfrm>
          <a:prstGeom prst="rect">
            <a:avLst/>
          </a:prstGeom>
          <a:solidFill>
            <a:srgbClr val="439759">
              <a:alpha val="49019"/>
            </a:srgbClr>
          </a:solidFill>
          <a:ln w="19050" cap="flat" cmpd="sng">
            <a:solidFill>
              <a:srgbClr val="008EC5"/>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Arial"/>
              <a:buNone/>
            </a:pPr>
            <a:r>
              <a:rPr lang="en-US" sz="3600">
                <a:solidFill>
                  <a:schemeClr val="dk1"/>
                </a:solidFill>
                <a:latin typeface="Arial"/>
                <a:ea typeface="Arial"/>
                <a:cs typeface="Arial"/>
                <a:sym typeface="Arial"/>
              </a:rPr>
              <a:t>Contractor Incentive Program</a:t>
            </a:r>
            <a:endParaRPr sz="36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381" name="Google Shape;381;p26"/>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Learning Opportunities</a:t>
            </a:r>
            <a:endParaRPr sz="4400">
              <a:solidFill>
                <a:schemeClr val="dk1"/>
              </a:solidFill>
              <a:latin typeface="Arial"/>
              <a:ea typeface="Arial"/>
              <a:cs typeface="Arial"/>
              <a:sym typeface="Arial"/>
            </a:endParaRPr>
          </a:p>
        </p:txBody>
      </p:sp>
      <p:pic>
        <p:nvPicPr>
          <p:cNvPr id="382" name="Google Shape;382;p26"/>
          <p:cNvPicPr preferRelativeResize="0"/>
          <p:nvPr/>
        </p:nvPicPr>
        <p:blipFill rotWithShape="1">
          <a:blip r:embed="rId4">
            <a:alphaModFix/>
          </a:blip>
          <a:srcRect/>
          <a:stretch/>
        </p:blipFill>
        <p:spPr>
          <a:xfrm>
            <a:off x="-1958" y="1939477"/>
            <a:ext cx="12192000" cy="35467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87"/>
        <p:cNvGrpSpPr/>
        <p:nvPr/>
      </p:nvGrpSpPr>
      <p:grpSpPr>
        <a:xfrm>
          <a:off x="0" y="0"/>
          <a:ext cx="0" cy="0"/>
          <a:chOff x="0" y="0"/>
          <a:chExt cx="0" cy="0"/>
        </a:xfrm>
      </p:grpSpPr>
      <p:sp>
        <p:nvSpPr>
          <p:cNvPr id="388" name="Google Shape;388;p27"/>
          <p:cNvSpPr/>
          <p:nvPr/>
        </p:nvSpPr>
        <p:spPr>
          <a:xfrm>
            <a:off x="0" y="0"/>
            <a:ext cx="12192000" cy="6848848"/>
          </a:xfrm>
          <a:prstGeom prst="rect">
            <a:avLst/>
          </a:prstGeom>
          <a:solidFill>
            <a:srgbClr val="F2F2F2">
              <a:alpha val="3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9" name="Google Shape;389;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390" name="Google Shape;390;p27"/>
          <p:cNvSpPr txBox="1"/>
          <p:nvPr/>
        </p:nvSpPr>
        <p:spPr>
          <a:xfrm>
            <a:off x="2534055" y="1220620"/>
            <a:ext cx="7096177" cy="2203804"/>
          </a:xfrm>
          <a:prstGeom prst="rect">
            <a:avLst/>
          </a:prstGeom>
          <a:solidFill>
            <a:srgbClr val="0490AE">
              <a:alpha val="80000"/>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Meet the 5 case studies</a:t>
            </a:r>
            <a:endParaRPr sz="44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mt="63000"/>
          </a:blip>
          <a:stretch>
            <a:fillRect/>
          </a:stretch>
        </a:blipFill>
        <a:effectLst/>
      </p:bgPr>
    </p:bg>
    <p:spTree>
      <p:nvGrpSpPr>
        <p:cNvPr id="1" name="Shape 394"/>
        <p:cNvGrpSpPr/>
        <p:nvPr/>
      </p:nvGrpSpPr>
      <p:grpSpPr>
        <a:xfrm>
          <a:off x="0" y="0"/>
          <a:ext cx="0" cy="0"/>
          <a:chOff x="0" y="0"/>
          <a:chExt cx="0" cy="0"/>
        </a:xfrm>
      </p:grpSpPr>
      <p:sp>
        <p:nvSpPr>
          <p:cNvPr id="395" name="Google Shape;395;p28"/>
          <p:cNvSpPr txBox="1"/>
          <p:nvPr/>
        </p:nvSpPr>
        <p:spPr>
          <a:xfrm>
            <a:off x="172270" y="104050"/>
            <a:ext cx="7432697" cy="1290680"/>
          </a:xfrm>
          <a:prstGeom prst="rect">
            <a:avLst/>
          </a:prstGeom>
          <a:solidFill>
            <a:srgbClr val="3060A6">
              <a:alpha val="8274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Candara"/>
              <a:buNone/>
            </a:pPr>
            <a:r>
              <a:rPr lang="en-US" sz="3600" b="1">
                <a:solidFill>
                  <a:schemeClr val="lt1"/>
                </a:solidFill>
                <a:latin typeface="Candara"/>
                <a:ea typeface="Candara"/>
                <a:cs typeface="Candara"/>
                <a:sym typeface="Candara"/>
              </a:rPr>
              <a:t>Case Study #1:</a:t>
            </a:r>
            <a:br>
              <a:rPr lang="en-US" sz="3600" b="1">
                <a:solidFill>
                  <a:schemeClr val="lt1"/>
                </a:solidFill>
                <a:latin typeface="Candara"/>
                <a:ea typeface="Candara"/>
                <a:cs typeface="Candara"/>
                <a:sym typeface="Candara"/>
              </a:rPr>
            </a:br>
            <a:r>
              <a:rPr lang="en-US" sz="3600" b="1">
                <a:solidFill>
                  <a:schemeClr val="lt1"/>
                </a:solidFill>
                <a:latin typeface="Candara"/>
                <a:ea typeface="Candara"/>
                <a:cs typeface="Candara"/>
                <a:sym typeface="Candara"/>
              </a:rPr>
              <a:t>Olive ridley bycatch in French Guiana</a:t>
            </a:r>
            <a:endParaRPr sz="3600" b="1">
              <a:solidFill>
                <a:schemeClr val="lt1"/>
              </a:solidFill>
              <a:latin typeface="Candara"/>
              <a:ea typeface="Candara"/>
              <a:cs typeface="Candara"/>
              <a:sym typeface="Candara"/>
            </a:endParaRPr>
          </a:p>
        </p:txBody>
      </p:sp>
      <p:pic>
        <p:nvPicPr>
          <p:cNvPr id="396" name="Google Shape;396;p28"/>
          <p:cNvPicPr preferRelativeResize="0"/>
          <p:nvPr/>
        </p:nvPicPr>
        <p:blipFill rotWithShape="1">
          <a:blip r:embed="rId4">
            <a:alphaModFix/>
          </a:blip>
          <a:srcRect/>
          <a:stretch/>
        </p:blipFill>
        <p:spPr>
          <a:xfrm>
            <a:off x="8511898" y="187380"/>
            <a:ext cx="3421553" cy="4547411"/>
          </a:xfrm>
          <a:prstGeom prst="rect">
            <a:avLst/>
          </a:prstGeom>
          <a:noFill/>
          <a:ln>
            <a:noFill/>
          </a:ln>
        </p:spPr>
      </p:pic>
      <p:pic>
        <p:nvPicPr>
          <p:cNvPr id="397" name="Google Shape;397;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72270" y="2411006"/>
            <a:ext cx="2896186" cy="4324350"/>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9" descr="USC scientist's database can help reduce effects of LED light on animal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75" y="0"/>
            <a:ext cx="12192875" cy="6866964"/>
          </a:xfrm>
          <a:prstGeom prst="rect">
            <a:avLst/>
          </a:prstGeom>
          <a:noFill/>
          <a:ln>
            <a:noFill/>
          </a:ln>
        </p:spPr>
      </p:pic>
      <p:sp>
        <p:nvSpPr>
          <p:cNvPr id="403" name="Google Shape;403;p29"/>
          <p:cNvSpPr txBox="1">
            <a:spLocks noGrp="1"/>
          </p:cNvSpPr>
          <p:nvPr>
            <p:ph type="title"/>
          </p:nvPr>
        </p:nvSpPr>
        <p:spPr>
          <a:xfrm>
            <a:off x="215897" y="155668"/>
            <a:ext cx="6407325" cy="1691668"/>
          </a:xfrm>
          <a:prstGeom prst="rect">
            <a:avLst/>
          </a:prstGeom>
          <a:solidFill>
            <a:srgbClr val="FFE699">
              <a:alpha val="74901"/>
            </a:srgb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ndara"/>
              <a:buNone/>
            </a:pPr>
            <a:r>
              <a:rPr lang="en-US" sz="3600" b="1">
                <a:solidFill>
                  <a:schemeClr val="lt1"/>
                </a:solidFill>
                <a:latin typeface="Candara"/>
                <a:ea typeface="Candara"/>
                <a:cs typeface="Candara"/>
                <a:sym typeface="Candara"/>
              </a:rPr>
              <a:t>Case Study #2:</a:t>
            </a:r>
            <a:br>
              <a:rPr lang="en-US" sz="3600" b="1">
                <a:solidFill>
                  <a:schemeClr val="lt1"/>
                </a:solidFill>
                <a:latin typeface="Candara"/>
                <a:ea typeface="Candara"/>
                <a:cs typeface="Candara"/>
                <a:sym typeface="Candara"/>
              </a:rPr>
            </a:br>
            <a:r>
              <a:rPr lang="en-US" sz="3600" b="1">
                <a:solidFill>
                  <a:schemeClr val="lt1"/>
                </a:solidFill>
                <a:latin typeface="Candara"/>
                <a:ea typeface="Candara"/>
                <a:cs typeface="Candara"/>
                <a:sym typeface="Candara"/>
              </a:rPr>
              <a:t>Mitigating Light Pollution from </a:t>
            </a:r>
            <a:br>
              <a:rPr lang="en-US" sz="3600" b="1">
                <a:solidFill>
                  <a:schemeClr val="lt1"/>
                </a:solidFill>
                <a:latin typeface="Candara"/>
                <a:ea typeface="Candara"/>
                <a:cs typeface="Candara"/>
                <a:sym typeface="Candara"/>
              </a:rPr>
            </a:br>
            <a:r>
              <a:rPr lang="en-US" sz="3600" b="1">
                <a:solidFill>
                  <a:schemeClr val="lt1"/>
                </a:solidFill>
                <a:latin typeface="Candara"/>
                <a:ea typeface="Candara"/>
                <a:cs typeface="Candara"/>
                <a:sym typeface="Candara"/>
              </a:rPr>
              <a:t>Short-Term Rentals in Florida</a:t>
            </a:r>
            <a:endParaRPr sz="3600" b="1">
              <a:solidFill>
                <a:schemeClr val="lt1"/>
              </a:solidFill>
              <a:latin typeface="Candara"/>
              <a:ea typeface="Candara"/>
              <a:cs typeface="Candara"/>
              <a:sym typeface="Candara"/>
            </a:endParaRPr>
          </a:p>
        </p:txBody>
      </p:sp>
      <p:grpSp>
        <p:nvGrpSpPr>
          <p:cNvPr id="404" name="Google Shape;404;p29"/>
          <p:cNvGrpSpPr/>
          <p:nvPr/>
        </p:nvGrpSpPr>
        <p:grpSpPr>
          <a:xfrm>
            <a:off x="8218068" y="0"/>
            <a:ext cx="4086645" cy="2604994"/>
            <a:chOff x="8218068" y="0"/>
            <a:chExt cx="4086645" cy="2604994"/>
          </a:xfrm>
        </p:grpSpPr>
        <p:pic>
          <p:nvPicPr>
            <p:cNvPr id="405" name="Google Shape;405;p29" descr="Download Airbnb Logo PNG Transparent Background 4096 x 4096, SVG, EPS for  fre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035334" y="0"/>
              <a:ext cx="2269379" cy="2269379"/>
            </a:xfrm>
            <a:prstGeom prst="rect">
              <a:avLst/>
            </a:prstGeom>
            <a:noFill/>
            <a:ln>
              <a:noFill/>
            </a:ln>
          </p:spPr>
        </p:pic>
        <p:pic>
          <p:nvPicPr>
            <p:cNvPr id="406" name="Google Shape;406;p29" descr="The story behind the new Vrbo bran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18068" y="207495"/>
              <a:ext cx="2001390" cy="2397499"/>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title"/>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Agenda for the workshop</a:t>
            </a:r>
            <a:endParaRPr>
              <a:latin typeface="Arial"/>
              <a:ea typeface="Arial"/>
              <a:cs typeface="Arial"/>
              <a:sym typeface="Arial"/>
            </a:endParaRPr>
          </a:p>
        </p:txBody>
      </p:sp>
      <p:grpSp>
        <p:nvGrpSpPr>
          <p:cNvPr id="113" name="Google Shape;113;p3"/>
          <p:cNvGrpSpPr/>
          <p:nvPr/>
        </p:nvGrpSpPr>
        <p:grpSpPr>
          <a:xfrm>
            <a:off x="421202" y="1441978"/>
            <a:ext cx="8128000" cy="5413375"/>
            <a:chOff x="0" y="2645"/>
            <a:chExt cx="8128000" cy="5413375"/>
          </a:xfrm>
        </p:grpSpPr>
        <p:cxnSp>
          <p:nvCxnSpPr>
            <p:cNvPr id="114" name="Google Shape;114;p3"/>
            <p:cNvCxnSpPr/>
            <p:nvPr/>
          </p:nvCxnSpPr>
          <p:spPr>
            <a:xfrm>
              <a:off x="0" y="2645"/>
              <a:ext cx="8128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115" name="Google Shape;115;p3"/>
            <p:cNvSpPr/>
            <p:nvPr/>
          </p:nvSpPr>
          <p:spPr>
            <a:xfrm>
              <a:off x="0" y="2645"/>
              <a:ext cx="8128000" cy="9022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txBox="1"/>
            <p:nvPr/>
          </p:nvSpPr>
          <p:spPr>
            <a:xfrm>
              <a:off x="0" y="2645"/>
              <a:ext cx="8128000" cy="902229"/>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800" b="0" i="0" u="none" strike="noStrike" cap="none">
                  <a:solidFill>
                    <a:schemeClr val="dk1"/>
                  </a:solidFill>
                  <a:latin typeface="Calibri"/>
                  <a:ea typeface="Calibri"/>
                  <a:cs typeface="Calibri"/>
                  <a:sym typeface="Calibri"/>
                </a:rPr>
                <a:t>Background on behavior change in conservation</a:t>
              </a:r>
              <a:endParaRPr/>
            </a:p>
          </p:txBody>
        </p:sp>
        <p:cxnSp>
          <p:nvCxnSpPr>
            <p:cNvPr id="117" name="Google Shape;117;p3"/>
            <p:cNvCxnSpPr/>
            <p:nvPr/>
          </p:nvCxnSpPr>
          <p:spPr>
            <a:xfrm>
              <a:off x="0" y="904875"/>
              <a:ext cx="8128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118" name="Google Shape;118;p3"/>
            <p:cNvSpPr/>
            <p:nvPr/>
          </p:nvSpPr>
          <p:spPr>
            <a:xfrm>
              <a:off x="0" y="904875"/>
              <a:ext cx="8128000" cy="9022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txBox="1"/>
            <p:nvPr/>
          </p:nvSpPr>
          <p:spPr>
            <a:xfrm>
              <a:off x="0" y="904875"/>
              <a:ext cx="8128000" cy="902229"/>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800" b="0" i="0" u="none" strike="noStrike" cap="none">
                  <a:solidFill>
                    <a:schemeClr val="dk1"/>
                  </a:solidFill>
                  <a:latin typeface="Calibri"/>
                  <a:ea typeface="Calibri"/>
                  <a:cs typeface="Calibri"/>
                  <a:sym typeface="Calibri"/>
                </a:rPr>
                <a:t>Successes and learnings</a:t>
              </a:r>
              <a:endParaRPr sz="2800" b="0" i="0" u="none" strike="noStrike" cap="none">
                <a:solidFill>
                  <a:schemeClr val="dk1"/>
                </a:solidFill>
                <a:latin typeface="Calibri"/>
                <a:ea typeface="Calibri"/>
                <a:cs typeface="Calibri"/>
                <a:sym typeface="Calibri"/>
              </a:endParaRPr>
            </a:p>
          </p:txBody>
        </p:sp>
        <p:cxnSp>
          <p:nvCxnSpPr>
            <p:cNvPr id="120" name="Google Shape;120;p3"/>
            <p:cNvCxnSpPr/>
            <p:nvPr/>
          </p:nvCxnSpPr>
          <p:spPr>
            <a:xfrm>
              <a:off x="0" y="1807104"/>
              <a:ext cx="8128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121" name="Google Shape;121;p3"/>
            <p:cNvSpPr/>
            <p:nvPr/>
          </p:nvSpPr>
          <p:spPr>
            <a:xfrm>
              <a:off x="0" y="1807104"/>
              <a:ext cx="8128000" cy="9022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txBox="1"/>
            <p:nvPr/>
          </p:nvSpPr>
          <p:spPr>
            <a:xfrm>
              <a:off x="0" y="1807104"/>
              <a:ext cx="8128000" cy="902229"/>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800" b="0" i="0" u="none" strike="noStrike" cap="none">
                  <a:solidFill>
                    <a:schemeClr val="dk1"/>
                  </a:solidFill>
                  <a:latin typeface="Calibri"/>
                  <a:ea typeface="Calibri"/>
                  <a:cs typeface="Calibri"/>
                  <a:sym typeface="Calibri"/>
                </a:rPr>
                <a:t>Meet the 5 case studies</a:t>
              </a:r>
              <a:endParaRPr sz="2800" b="0" i="0" u="none" strike="noStrike" cap="none">
                <a:solidFill>
                  <a:schemeClr val="dk1"/>
                </a:solidFill>
                <a:latin typeface="Calibri"/>
                <a:ea typeface="Calibri"/>
                <a:cs typeface="Calibri"/>
                <a:sym typeface="Calibri"/>
              </a:endParaRPr>
            </a:p>
          </p:txBody>
        </p:sp>
        <p:cxnSp>
          <p:nvCxnSpPr>
            <p:cNvPr id="123" name="Google Shape;123;p3"/>
            <p:cNvCxnSpPr/>
            <p:nvPr/>
          </p:nvCxnSpPr>
          <p:spPr>
            <a:xfrm>
              <a:off x="0" y="2709333"/>
              <a:ext cx="8128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124" name="Google Shape;124;p3"/>
            <p:cNvSpPr/>
            <p:nvPr/>
          </p:nvSpPr>
          <p:spPr>
            <a:xfrm>
              <a:off x="0" y="2709333"/>
              <a:ext cx="8128000" cy="9022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txBox="1"/>
            <p:nvPr/>
          </p:nvSpPr>
          <p:spPr>
            <a:xfrm>
              <a:off x="0" y="2709333"/>
              <a:ext cx="8128000" cy="902229"/>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800" b="0" i="0" u="none" strike="noStrike" cap="none">
                  <a:solidFill>
                    <a:schemeClr val="dk1"/>
                  </a:solidFill>
                  <a:latin typeface="Calibri"/>
                  <a:ea typeface="Calibri"/>
                  <a:cs typeface="Calibri"/>
                  <a:sym typeface="Calibri"/>
                </a:rPr>
                <a:t>Breakout sessions</a:t>
              </a:r>
              <a:endParaRPr sz="2800" b="0" i="0" u="none" strike="noStrike" cap="none">
                <a:solidFill>
                  <a:schemeClr val="dk1"/>
                </a:solidFill>
                <a:latin typeface="Calibri"/>
                <a:ea typeface="Calibri"/>
                <a:cs typeface="Calibri"/>
                <a:sym typeface="Calibri"/>
              </a:endParaRPr>
            </a:p>
          </p:txBody>
        </p:sp>
        <p:cxnSp>
          <p:nvCxnSpPr>
            <p:cNvPr id="126" name="Google Shape;126;p3"/>
            <p:cNvCxnSpPr/>
            <p:nvPr/>
          </p:nvCxnSpPr>
          <p:spPr>
            <a:xfrm>
              <a:off x="0" y="3611562"/>
              <a:ext cx="8128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127" name="Google Shape;127;p3"/>
            <p:cNvSpPr/>
            <p:nvPr/>
          </p:nvSpPr>
          <p:spPr>
            <a:xfrm>
              <a:off x="0" y="3611562"/>
              <a:ext cx="8128000" cy="9022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txBox="1"/>
            <p:nvPr/>
          </p:nvSpPr>
          <p:spPr>
            <a:xfrm>
              <a:off x="0" y="3611562"/>
              <a:ext cx="8128000" cy="902229"/>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800" b="0" i="0" u="none" strike="noStrike" cap="none">
                  <a:solidFill>
                    <a:schemeClr val="dk1"/>
                  </a:solidFill>
                  <a:latin typeface="Calibri"/>
                  <a:ea typeface="Calibri"/>
                  <a:cs typeface="Calibri"/>
                  <a:sym typeface="Calibri"/>
                </a:rPr>
                <a:t>Group presentations and discussion</a:t>
              </a:r>
              <a:endParaRPr sz="2800" b="0" i="0" u="none" strike="noStrike" cap="none">
                <a:solidFill>
                  <a:schemeClr val="dk1"/>
                </a:solidFill>
                <a:latin typeface="Calibri"/>
                <a:ea typeface="Calibri"/>
                <a:cs typeface="Calibri"/>
                <a:sym typeface="Calibri"/>
              </a:endParaRPr>
            </a:p>
          </p:txBody>
        </p:sp>
        <p:cxnSp>
          <p:nvCxnSpPr>
            <p:cNvPr id="129" name="Google Shape;129;p3"/>
            <p:cNvCxnSpPr/>
            <p:nvPr/>
          </p:nvCxnSpPr>
          <p:spPr>
            <a:xfrm>
              <a:off x="0" y="4513791"/>
              <a:ext cx="8128000" cy="0"/>
            </a:xfrm>
            <a:prstGeom prst="straightConnector1">
              <a:avLst/>
            </a:prstGeom>
            <a:solidFill>
              <a:srgbClr val="4372C3"/>
            </a:solidFill>
            <a:ln w="12700" cap="flat" cmpd="sng">
              <a:solidFill>
                <a:srgbClr val="4372C3"/>
              </a:solidFill>
              <a:prstDash val="solid"/>
              <a:miter lim="800000"/>
              <a:headEnd type="none" w="sm" len="sm"/>
              <a:tailEnd type="none" w="sm" len="sm"/>
            </a:ln>
          </p:spPr>
        </p:cxnSp>
        <p:sp>
          <p:nvSpPr>
            <p:cNvPr id="130" name="Google Shape;130;p3"/>
            <p:cNvSpPr/>
            <p:nvPr/>
          </p:nvSpPr>
          <p:spPr>
            <a:xfrm>
              <a:off x="0" y="4513791"/>
              <a:ext cx="8128000" cy="9022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txBox="1"/>
            <p:nvPr/>
          </p:nvSpPr>
          <p:spPr>
            <a:xfrm>
              <a:off x="0" y="4513791"/>
              <a:ext cx="8128000" cy="902229"/>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800" b="0" i="0" u="none" strike="noStrike" cap="none">
                  <a:solidFill>
                    <a:schemeClr val="dk1"/>
                  </a:solidFill>
                  <a:latin typeface="Calibri"/>
                  <a:ea typeface="Calibri"/>
                  <a:cs typeface="Calibri"/>
                  <a:sym typeface="Calibri"/>
                </a:rPr>
                <a:t>Adjourn</a:t>
              </a:r>
              <a:endParaRPr sz="2800" b="0" i="0" u="none" strike="noStrike" cap="none">
                <a:solidFill>
                  <a:schemeClr val="dk1"/>
                </a:solidFill>
                <a:latin typeface="Calibri"/>
                <a:ea typeface="Calibri"/>
                <a:cs typeface="Calibri"/>
                <a:sym typeface="Calibri"/>
              </a:endParaRPr>
            </a:p>
          </p:txBody>
        </p:sp>
      </p:grpSp>
      <p:sp>
        <p:nvSpPr>
          <p:cNvPr id="132" name="Google Shape;132;p3"/>
          <p:cNvSpPr txBox="1"/>
          <p:nvPr/>
        </p:nvSpPr>
        <p:spPr>
          <a:xfrm>
            <a:off x="8157981" y="1512976"/>
            <a:ext cx="185334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Calibri"/>
                <a:ea typeface="Calibri"/>
                <a:cs typeface="Calibri"/>
                <a:sym typeface="Calibri"/>
              </a:rPr>
              <a:t>9:00 am</a:t>
            </a:r>
            <a:endParaRPr/>
          </a:p>
        </p:txBody>
      </p:sp>
      <p:sp>
        <p:nvSpPr>
          <p:cNvPr id="133" name="Google Shape;133;p3"/>
          <p:cNvSpPr txBox="1"/>
          <p:nvPr/>
        </p:nvSpPr>
        <p:spPr>
          <a:xfrm>
            <a:off x="8157981" y="6200223"/>
            <a:ext cx="185334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1:00 pm</a:t>
            </a:r>
            <a:endParaRPr/>
          </a:p>
        </p:txBody>
      </p:sp>
      <p:cxnSp>
        <p:nvCxnSpPr>
          <p:cNvPr id="134" name="Google Shape;134;p3"/>
          <p:cNvCxnSpPr/>
          <p:nvPr/>
        </p:nvCxnSpPr>
        <p:spPr>
          <a:xfrm>
            <a:off x="8837154" y="2036196"/>
            <a:ext cx="49096" cy="4082306"/>
          </a:xfrm>
          <a:prstGeom prst="straightConnector1">
            <a:avLst/>
          </a:prstGeom>
          <a:noFill/>
          <a:ln w="19050" cap="flat" cmpd="sng">
            <a:solidFill>
              <a:schemeClr val="accent1"/>
            </a:solidFill>
            <a:prstDash val="solid"/>
            <a:miter lim="800000"/>
            <a:headEnd type="none" w="sm" len="sm"/>
            <a:tailEnd type="triangle" w="med" len="med"/>
          </a:ln>
        </p:spPr>
      </p:cxnSp>
      <p:pic>
        <p:nvPicPr>
          <p:cNvPr id="135" name="Google Shape;135;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51" y="0"/>
            <a:ext cx="12189049" cy="6858000"/>
          </a:xfrm>
          <a:prstGeom prst="rect">
            <a:avLst/>
          </a:prstGeom>
          <a:noFill/>
          <a:ln>
            <a:noFill/>
          </a:ln>
        </p:spPr>
      </p:pic>
      <p:sp>
        <p:nvSpPr>
          <p:cNvPr id="412" name="Google Shape;412;p30"/>
          <p:cNvSpPr txBox="1">
            <a:spLocks noGrp="1"/>
          </p:cNvSpPr>
          <p:nvPr>
            <p:ph type="title"/>
          </p:nvPr>
        </p:nvSpPr>
        <p:spPr>
          <a:xfrm>
            <a:off x="147059" y="5377701"/>
            <a:ext cx="6740470" cy="1325563"/>
          </a:xfrm>
          <a:prstGeom prst="rect">
            <a:avLst/>
          </a:prstGeom>
          <a:solidFill>
            <a:srgbClr val="9DC3E6">
              <a:alpha val="84705"/>
            </a:srgb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600"/>
              <a:buFont typeface="Candara"/>
              <a:buNone/>
            </a:pPr>
            <a:r>
              <a:rPr lang="en-US" sz="3600" b="1">
                <a:solidFill>
                  <a:schemeClr val="lt1"/>
                </a:solidFill>
                <a:latin typeface="Candara"/>
                <a:ea typeface="Candara"/>
                <a:cs typeface="Candara"/>
                <a:sym typeface="Candara"/>
              </a:rPr>
              <a:t>Case Study #3:</a:t>
            </a:r>
            <a:br>
              <a:rPr lang="en-US" sz="3600" b="1">
                <a:solidFill>
                  <a:schemeClr val="lt1"/>
                </a:solidFill>
                <a:latin typeface="Candara"/>
                <a:ea typeface="Candara"/>
                <a:cs typeface="Candara"/>
                <a:sym typeface="Candara"/>
              </a:rPr>
            </a:br>
            <a:r>
              <a:rPr lang="en-US" sz="3600" b="1">
                <a:solidFill>
                  <a:schemeClr val="lt1"/>
                </a:solidFill>
                <a:latin typeface="Candara"/>
                <a:ea typeface="Candara"/>
                <a:cs typeface="Candara"/>
                <a:sym typeface="Candara"/>
              </a:rPr>
              <a:t>TED Adoption in Sabah, Malaysia</a:t>
            </a:r>
            <a:endParaRPr sz="3600" b="1">
              <a:solidFill>
                <a:schemeClr val="lt1"/>
              </a:solidFill>
              <a:latin typeface="Candara"/>
              <a:ea typeface="Candara"/>
              <a:cs typeface="Candara"/>
              <a:sym typeface="Candar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6"/>
        <p:cNvGrpSpPr/>
        <p:nvPr/>
      </p:nvGrpSpPr>
      <p:grpSpPr>
        <a:xfrm>
          <a:off x="0" y="0"/>
          <a:ext cx="0" cy="0"/>
          <a:chOff x="0" y="0"/>
          <a:chExt cx="0" cy="0"/>
        </a:xfrm>
      </p:grpSpPr>
      <p:sp>
        <p:nvSpPr>
          <p:cNvPr id="417" name="Google Shape;417;p31"/>
          <p:cNvSpPr/>
          <p:nvPr/>
        </p:nvSpPr>
        <p:spPr>
          <a:xfrm>
            <a:off x="0" y="0"/>
            <a:ext cx="12192000" cy="6858000"/>
          </a:xfrm>
          <a:prstGeom prst="rect">
            <a:avLst/>
          </a:prstGeom>
          <a:solidFill>
            <a:srgbClr val="FFFFFF">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31"/>
          <p:cNvSpPr txBox="1"/>
          <p:nvPr/>
        </p:nvSpPr>
        <p:spPr>
          <a:xfrm>
            <a:off x="99860" y="5017990"/>
            <a:ext cx="7432697" cy="1676719"/>
          </a:xfrm>
          <a:prstGeom prst="rect">
            <a:avLst/>
          </a:prstGeom>
          <a:solidFill>
            <a:srgbClr val="784135">
              <a:alpha val="75686"/>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Candara"/>
              <a:buNone/>
            </a:pPr>
            <a:r>
              <a:rPr lang="en-US" sz="3600" b="1">
                <a:solidFill>
                  <a:schemeClr val="lt1"/>
                </a:solidFill>
                <a:latin typeface="Candara"/>
                <a:ea typeface="Candara"/>
                <a:cs typeface="Candara"/>
                <a:sym typeface="Candara"/>
              </a:rPr>
              <a:t>Case Study #4:</a:t>
            </a:r>
            <a:br>
              <a:rPr lang="en-US" sz="3600" b="1">
                <a:solidFill>
                  <a:schemeClr val="lt1"/>
                </a:solidFill>
                <a:latin typeface="Candara"/>
                <a:ea typeface="Candara"/>
                <a:cs typeface="Candara"/>
                <a:sym typeface="Candara"/>
              </a:rPr>
            </a:br>
            <a:r>
              <a:rPr lang="en-US" sz="3600" b="1">
                <a:solidFill>
                  <a:schemeClr val="lt1"/>
                </a:solidFill>
                <a:latin typeface="Candara"/>
                <a:ea typeface="Candara"/>
                <a:cs typeface="Candara"/>
                <a:sym typeface="Candara"/>
              </a:rPr>
              <a:t>Discouraging pet hatchlings</a:t>
            </a:r>
            <a:endParaRPr/>
          </a:p>
          <a:p>
            <a:pPr marL="0" marR="0" lvl="0" indent="0" algn="l" rtl="0">
              <a:lnSpc>
                <a:spcPct val="100000"/>
              </a:lnSpc>
              <a:spcBef>
                <a:spcPts val="0"/>
              </a:spcBef>
              <a:spcAft>
                <a:spcPts val="0"/>
              </a:spcAft>
              <a:buClr>
                <a:schemeClr val="lt1"/>
              </a:buClr>
              <a:buSzPts val="3600"/>
              <a:buFont typeface="Candara"/>
              <a:buNone/>
            </a:pPr>
            <a:r>
              <a:rPr lang="en-US" sz="3600" b="1">
                <a:solidFill>
                  <a:schemeClr val="lt1"/>
                </a:solidFill>
                <a:latin typeface="Candara"/>
                <a:ea typeface="Candara"/>
                <a:cs typeface="Candara"/>
                <a:sym typeface="Candara"/>
              </a:rPr>
              <a:t>Maldives, Naifaru, Lhaviyani Atoll</a:t>
            </a:r>
            <a:endParaRPr sz="3600" b="1">
              <a:solidFill>
                <a:schemeClr val="lt1"/>
              </a:solidFill>
              <a:latin typeface="Candara"/>
              <a:ea typeface="Candara"/>
              <a:cs typeface="Candara"/>
              <a:sym typeface="Candara"/>
            </a:endParaRPr>
          </a:p>
        </p:txBody>
      </p:sp>
      <p:pic>
        <p:nvPicPr>
          <p:cNvPr id="419" name="Google Shape;419;p31"/>
          <p:cNvPicPr preferRelativeResize="0"/>
          <p:nvPr/>
        </p:nvPicPr>
        <p:blipFill rotWithShape="1">
          <a:blip r:embed="rId4">
            <a:alphaModFix/>
          </a:blip>
          <a:srcRect/>
          <a:stretch/>
        </p:blipFill>
        <p:spPr>
          <a:xfrm>
            <a:off x="99861" y="79499"/>
            <a:ext cx="3683000" cy="477520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32" descr="A picture containing reptile, person, turtl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915" y="0"/>
            <a:ext cx="12192000" cy="6858000"/>
          </a:xfrm>
          <a:prstGeom prst="rect">
            <a:avLst/>
          </a:prstGeom>
          <a:noFill/>
          <a:ln>
            <a:noFill/>
          </a:ln>
        </p:spPr>
      </p:pic>
      <p:sp>
        <p:nvSpPr>
          <p:cNvPr id="425" name="Google Shape;425;p32"/>
          <p:cNvSpPr txBox="1">
            <a:spLocks noGrp="1"/>
          </p:cNvSpPr>
          <p:nvPr>
            <p:ph type="title"/>
          </p:nvPr>
        </p:nvSpPr>
        <p:spPr>
          <a:xfrm>
            <a:off x="252702" y="169334"/>
            <a:ext cx="3551437" cy="3402950"/>
          </a:xfrm>
          <a:prstGeom prst="rect">
            <a:avLst/>
          </a:prstGeom>
          <a:solidFill>
            <a:srgbClr val="9DC3E6">
              <a:alpha val="74901"/>
            </a:srgb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600"/>
              <a:buFont typeface="Candara"/>
              <a:buNone/>
            </a:pPr>
            <a:r>
              <a:rPr lang="en-US" sz="3600" b="1">
                <a:solidFill>
                  <a:schemeClr val="lt1"/>
                </a:solidFill>
                <a:latin typeface="Candara"/>
                <a:ea typeface="Candara"/>
                <a:cs typeface="Candara"/>
                <a:sym typeface="Candara"/>
              </a:rPr>
              <a:t>Case Study #5:</a:t>
            </a:r>
            <a:br>
              <a:rPr lang="en-US" sz="3600" b="1">
                <a:latin typeface="Candara"/>
                <a:ea typeface="Candara"/>
                <a:cs typeface="Candara"/>
                <a:sym typeface="Candara"/>
              </a:rPr>
            </a:br>
            <a:r>
              <a:rPr lang="en-US" sz="3600" b="1">
                <a:solidFill>
                  <a:schemeClr val="lt1"/>
                </a:solidFill>
                <a:latin typeface="Candara"/>
                <a:ea typeface="Candara"/>
                <a:cs typeface="Candara"/>
                <a:sym typeface="Candara"/>
              </a:rPr>
              <a:t>Direct take of nesting leatherbacks &amp; olive ridleys in Ghana</a:t>
            </a:r>
            <a:endParaRPr sz="3600" b="1">
              <a:solidFill>
                <a:schemeClr val="lt1"/>
              </a:solidFill>
              <a:latin typeface="Candara"/>
              <a:ea typeface="Candara"/>
              <a:cs typeface="Candara"/>
              <a:sym typeface="Candar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432" name="Google Shape;432;p33"/>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Breakout Groups</a:t>
            </a:r>
            <a:endParaRPr/>
          </a:p>
        </p:txBody>
      </p:sp>
      <p:pic>
        <p:nvPicPr>
          <p:cNvPr id="433" name="Google Shape;433;p33"/>
          <p:cNvPicPr preferRelativeResize="0"/>
          <p:nvPr/>
        </p:nvPicPr>
        <p:blipFill rotWithShape="1">
          <a:blip r:embed="rId4">
            <a:alphaModFix/>
          </a:blip>
          <a:srcRect/>
          <a:stretch/>
        </p:blipFill>
        <p:spPr>
          <a:xfrm>
            <a:off x="5356167" y="1565644"/>
            <a:ext cx="6629400" cy="4038600"/>
          </a:xfrm>
          <a:prstGeom prst="rect">
            <a:avLst/>
          </a:prstGeom>
          <a:noFill/>
          <a:ln w="28575" cap="flat" cmpd="sng">
            <a:solidFill>
              <a:srgbClr val="02A7C3"/>
            </a:solidFill>
            <a:prstDash val="solid"/>
            <a:round/>
            <a:headEnd type="none" w="sm" len="sm"/>
            <a:tailEnd type="none" w="sm" len="sm"/>
          </a:ln>
        </p:spPr>
      </p:pic>
      <p:sp>
        <p:nvSpPr>
          <p:cNvPr id="434" name="Google Shape;434;p33"/>
          <p:cNvSpPr txBox="1">
            <a:spLocks noGrp="1"/>
          </p:cNvSpPr>
          <p:nvPr>
            <p:ph type="body" idx="1"/>
          </p:nvPr>
        </p:nvSpPr>
        <p:spPr>
          <a:xfrm>
            <a:off x="202518" y="1565644"/>
            <a:ext cx="4797055" cy="4038600"/>
          </a:xfrm>
          <a:prstGeom prst="rect">
            <a:avLst/>
          </a:prstGeom>
          <a:noFill/>
          <a:ln w="28575" cap="flat" cmpd="sng">
            <a:solidFill>
              <a:srgbClr val="02A7C3"/>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571500" lvl="0" indent="-515938" algn="l" rtl="0">
              <a:lnSpc>
                <a:spcPct val="90000"/>
              </a:lnSpc>
              <a:spcBef>
                <a:spcPts val="0"/>
              </a:spcBef>
              <a:spcAft>
                <a:spcPts val="0"/>
              </a:spcAft>
              <a:buClr>
                <a:schemeClr val="dk1"/>
              </a:buClr>
              <a:buSzPts val="2800"/>
              <a:buFont typeface="Calibri"/>
              <a:buChar char="→"/>
            </a:pPr>
            <a:r>
              <a:rPr lang="en-US"/>
              <a:t>Read over your case description </a:t>
            </a:r>
            <a:endParaRPr/>
          </a:p>
          <a:p>
            <a:pPr marL="571500" lvl="0" indent="-515938" algn="l" rtl="0">
              <a:lnSpc>
                <a:spcPct val="90000"/>
              </a:lnSpc>
              <a:spcBef>
                <a:spcPts val="1000"/>
              </a:spcBef>
              <a:spcAft>
                <a:spcPts val="0"/>
              </a:spcAft>
              <a:buClr>
                <a:schemeClr val="dk1"/>
              </a:buClr>
              <a:buSzPts val="2800"/>
              <a:buFont typeface="Calibri"/>
              <a:buChar char="→"/>
            </a:pPr>
            <a:r>
              <a:rPr lang="en-US"/>
              <a:t>Talk with your group about initial reactions</a:t>
            </a:r>
            <a:endParaRPr/>
          </a:p>
          <a:p>
            <a:pPr marL="571500" lvl="0" indent="-515938" algn="l" rtl="0">
              <a:lnSpc>
                <a:spcPct val="90000"/>
              </a:lnSpc>
              <a:spcBef>
                <a:spcPts val="1000"/>
              </a:spcBef>
              <a:spcAft>
                <a:spcPts val="0"/>
              </a:spcAft>
              <a:buClr>
                <a:schemeClr val="dk1"/>
              </a:buClr>
              <a:buSzPts val="2800"/>
              <a:buFont typeface="Calibri"/>
              <a:buChar char="→"/>
            </a:pPr>
            <a:r>
              <a:rPr lang="en-US"/>
              <a:t>Identify a recorder and presenter for your group</a:t>
            </a:r>
            <a:endParaRPr/>
          </a:p>
          <a:p>
            <a:pPr marL="571500" lvl="0" indent="-515938" algn="l" rtl="0">
              <a:lnSpc>
                <a:spcPct val="90000"/>
              </a:lnSpc>
              <a:spcBef>
                <a:spcPts val="1000"/>
              </a:spcBef>
              <a:spcAft>
                <a:spcPts val="0"/>
              </a:spcAft>
              <a:buClr>
                <a:schemeClr val="dk1"/>
              </a:buClr>
              <a:buSzPts val="2800"/>
              <a:buFont typeface="Calibri"/>
              <a:buChar char="→"/>
            </a:pPr>
            <a:r>
              <a:rPr lang="en-US"/>
              <a:t>We will work through the worksheet, step by step</a:t>
            </a:r>
            <a:endParaRPr/>
          </a:p>
          <a:p>
            <a:pPr marL="571500" lvl="0" indent="-515938" algn="l" rtl="0">
              <a:lnSpc>
                <a:spcPct val="90000"/>
              </a:lnSpc>
              <a:spcBef>
                <a:spcPts val="1000"/>
              </a:spcBef>
              <a:spcAft>
                <a:spcPts val="0"/>
              </a:spcAft>
              <a:buClr>
                <a:schemeClr val="dk1"/>
              </a:buClr>
              <a:buSzPts val="2800"/>
              <a:buFont typeface="Calibri"/>
              <a:buChar char="→"/>
            </a:pPr>
            <a:r>
              <a:rPr lang="en-US"/>
              <a:t>Record final plan on a single worksheet to be handed in</a:t>
            </a: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435" name="Google Shape;435;p33"/>
          <p:cNvSpPr txBox="1"/>
          <p:nvPr/>
        </p:nvSpPr>
        <p:spPr>
          <a:xfrm>
            <a:off x="123092" y="5697658"/>
            <a:ext cx="88274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We will spend about 20 minutes in breakout groups for each section of the worksheet.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0"/>
        <p:cNvGrpSpPr/>
        <p:nvPr/>
      </p:nvGrpSpPr>
      <p:grpSpPr>
        <a:xfrm>
          <a:off x="0" y="0"/>
          <a:ext cx="0" cy="0"/>
          <a:chOff x="0" y="0"/>
          <a:chExt cx="0" cy="0"/>
        </a:xfrm>
      </p:grpSpPr>
      <p:sp>
        <p:nvSpPr>
          <p:cNvPr id="441" name="Google Shape;441;p34"/>
          <p:cNvSpPr/>
          <p:nvPr/>
        </p:nvSpPr>
        <p:spPr>
          <a:xfrm>
            <a:off x="0" y="2006770"/>
            <a:ext cx="12192000" cy="3000951"/>
          </a:xfrm>
          <a:prstGeom prst="rect">
            <a:avLst/>
          </a:prstGeom>
          <a:solidFill>
            <a:srgbClr val="C9C4AE">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34"/>
          <p:cNvSpPr txBox="1">
            <a:spLocks noGrp="1"/>
          </p:cNvSpPr>
          <p:nvPr>
            <p:ph type="body" idx="1"/>
          </p:nvPr>
        </p:nvSpPr>
        <p:spPr>
          <a:xfrm>
            <a:off x="202518" y="2182940"/>
            <a:ext cx="10827493" cy="264860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Be present and prepared to engage</a:t>
            </a:r>
            <a:endParaRPr/>
          </a:p>
          <a:p>
            <a:pPr marL="228600" lvl="0" indent="-228600" algn="l" rtl="0">
              <a:lnSpc>
                <a:spcPct val="90000"/>
              </a:lnSpc>
              <a:spcBef>
                <a:spcPts val="1000"/>
              </a:spcBef>
              <a:spcAft>
                <a:spcPts val="0"/>
              </a:spcAft>
              <a:buClr>
                <a:schemeClr val="dk1"/>
              </a:buClr>
              <a:buSzPts val="2800"/>
              <a:buChar char="•"/>
            </a:pPr>
            <a:r>
              <a:rPr lang="en-US"/>
              <a:t>All ideas are welcome and valued</a:t>
            </a:r>
            <a:endParaRPr/>
          </a:p>
          <a:p>
            <a:pPr marL="228600" lvl="0" indent="-228600" algn="l" rtl="0">
              <a:lnSpc>
                <a:spcPct val="90000"/>
              </a:lnSpc>
              <a:spcBef>
                <a:spcPts val="1000"/>
              </a:spcBef>
              <a:spcAft>
                <a:spcPts val="0"/>
              </a:spcAft>
              <a:buClr>
                <a:schemeClr val="dk1"/>
              </a:buClr>
              <a:buSzPts val="2800"/>
              <a:buChar char="•"/>
            </a:pPr>
            <a:r>
              <a:rPr lang="en-US"/>
              <a:t>Assume good intent</a:t>
            </a:r>
            <a:endParaRPr/>
          </a:p>
          <a:p>
            <a:pPr marL="228600" lvl="0" indent="-228600" algn="l" rtl="0">
              <a:lnSpc>
                <a:spcPct val="90000"/>
              </a:lnSpc>
              <a:spcBef>
                <a:spcPts val="1000"/>
              </a:spcBef>
              <a:spcAft>
                <a:spcPts val="0"/>
              </a:spcAft>
              <a:buClr>
                <a:schemeClr val="dk1"/>
              </a:buClr>
              <a:buSzPts val="2800"/>
              <a:buChar char="•"/>
            </a:pPr>
            <a:r>
              <a:rPr lang="en-US"/>
              <a:t>Recognize your ideas as representing your own, unique perspective</a:t>
            </a:r>
            <a:endParaRPr/>
          </a:p>
          <a:p>
            <a:pPr marL="228600" lvl="0" indent="-228600" algn="l" rtl="0">
              <a:lnSpc>
                <a:spcPct val="90000"/>
              </a:lnSpc>
              <a:spcBef>
                <a:spcPts val="1000"/>
              </a:spcBef>
              <a:spcAft>
                <a:spcPts val="0"/>
              </a:spcAft>
              <a:buClr>
                <a:schemeClr val="dk1"/>
              </a:buClr>
              <a:buSzPts val="2800"/>
              <a:buChar char="•"/>
            </a:pPr>
            <a:r>
              <a:rPr lang="en-US"/>
              <a:t>In plenary, please raise your hand to speak</a:t>
            </a:r>
            <a:endParaRPr/>
          </a:p>
        </p:txBody>
      </p:sp>
      <p:pic>
        <p:nvPicPr>
          <p:cNvPr id="443" name="Google Shape;443;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444" name="Google Shape;444;p34"/>
          <p:cNvSpPr txBox="1"/>
          <p:nvPr/>
        </p:nvSpPr>
        <p:spPr>
          <a:xfrm>
            <a:off x="202518" y="171833"/>
            <a:ext cx="11783049" cy="981907"/>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Arial"/>
              <a:buNone/>
            </a:pPr>
            <a:r>
              <a:rPr lang="en-US" sz="4400">
                <a:solidFill>
                  <a:schemeClr val="lt1"/>
                </a:solidFill>
                <a:latin typeface="Arial"/>
                <a:ea typeface="Arial"/>
                <a:cs typeface="Arial"/>
                <a:sym typeface="Arial"/>
              </a:rPr>
              <a:t>Norms &amp; Commitments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5"/>
          <p:cNvSpPr txBox="1">
            <a:spLocks noGrp="1"/>
          </p:cNvSpPr>
          <p:nvPr>
            <p:ph type="body" idx="1"/>
          </p:nvPr>
        </p:nvSpPr>
        <p:spPr>
          <a:xfrm>
            <a:off x="1697479" y="6518783"/>
            <a:ext cx="9456717" cy="728831"/>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1600"/>
              <a:buNone/>
            </a:pPr>
            <a:r>
              <a:rPr lang="en-US" sz="1600" b="1"/>
              <a:t>Consult the Team BEACH network when thinking through future campaigns!</a:t>
            </a:r>
            <a:endParaRPr/>
          </a:p>
          <a:p>
            <a:pPr marL="457200" lvl="1" indent="0" algn="l" rtl="0">
              <a:lnSpc>
                <a:spcPct val="90000"/>
              </a:lnSpc>
              <a:spcBef>
                <a:spcPts val="500"/>
              </a:spcBef>
              <a:spcAft>
                <a:spcPts val="0"/>
              </a:spcAft>
              <a:buClr>
                <a:schemeClr val="dk1"/>
              </a:buClr>
              <a:buSzPts val="1600"/>
              <a:buNone/>
            </a:pPr>
            <a:endParaRPr sz="1600"/>
          </a:p>
          <a:p>
            <a:pPr marL="685800" lvl="1" indent="-127000" algn="l" rtl="0">
              <a:lnSpc>
                <a:spcPct val="90000"/>
              </a:lnSpc>
              <a:spcBef>
                <a:spcPts val="500"/>
              </a:spcBef>
              <a:spcAft>
                <a:spcPts val="0"/>
              </a:spcAft>
              <a:buClr>
                <a:schemeClr val="dk1"/>
              </a:buClr>
              <a:buSzPts val="1600"/>
              <a:buNone/>
            </a:pPr>
            <a:endParaRPr sz="1600"/>
          </a:p>
          <a:p>
            <a:pPr marL="228600" lvl="0" indent="-114300" algn="l" rtl="0">
              <a:lnSpc>
                <a:spcPct val="90000"/>
              </a:lnSpc>
              <a:spcBef>
                <a:spcPts val="1000"/>
              </a:spcBef>
              <a:spcAft>
                <a:spcPts val="0"/>
              </a:spcAft>
              <a:buClr>
                <a:schemeClr val="dk1"/>
              </a:buClr>
              <a:buSzPts val="1800"/>
              <a:buNone/>
            </a:pPr>
            <a:endParaRPr sz="1800"/>
          </a:p>
        </p:txBody>
      </p:sp>
      <p:sp>
        <p:nvSpPr>
          <p:cNvPr id="451" name="Google Shape;451;p35"/>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Steps to create a behavior change strategy</a:t>
            </a:r>
            <a:endParaRPr sz="4400">
              <a:solidFill>
                <a:schemeClr val="dk1"/>
              </a:solidFill>
              <a:latin typeface="Arial"/>
              <a:ea typeface="Arial"/>
              <a:cs typeface="Arial"/>
              <a:sym typeface="Arial"/>
            </a:endParaRPr>
          </a:p>
        </p:txBody>
      </p:sp>
      <p:sp>
        <p:nvSpPr>
          <p:cNvPr id="452" name="Google Shape;452;p35"/>
          <p:cNvSpPr/>
          <p:nvPr/>
        </p:nvSpPr>
        <p:spPr>
          <a:xfrm>
            <a:off x="1899860" y="1531664"/>
            <a:ext cx="9910775" cy="109771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the threat or challenge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behaviors to help mitigate the threat</a:t>
            </a:r>
            <a:endParaRPr/>
          </a:p>
        </p:txBody>
      </p:sp>
      <p:sp>
        <p:nvSpPr>
          <p:cNvPr id="453" name="Google Shape;453;p35"/>
          <p:cNvSpPr/>
          <p:nvPr/>
        </p:nvSpPr>
        <p:spPr>
          <a:xfrm>
            <a:off x="1899860" y="2818196"/>
            <a:ext cx="9910775" cy="109771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your target audience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What do you know and not know about your target audience? What assumptions are you making?</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Stakeholder analysis- who do you need on your team to successfully change this behavior?</a:t>
            </a:r>
            <a:endParaRPr/>
          </a:p>
        </p:txBody>
      </p:sp>
      <p:sp>
        <p:nvSpPr>
          <p:cNvPr id="454" name="Google Shape;454;p35"/>
          <p:cNvSpPr/>
          <p:nvPr/>
        </p:nvSpPr>
        <p:spPr>
          <a:xfrm>
            <a:off x="1899860" y="4098983"/>
            <a:ext cx="9910775" cy="109771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motivations for current behavior</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barriers to adopting the desired behavior</a:t>
            </a:r>
            <a:endParaRPr/>
          </a:p>
        </p:txBody>
      </p:sp>
      <p:sp>
        <p:nvSpPr>
          <p:cNvPr id="455" name="Google Shape;455;p35"/>
          <p:cNvSpPr/>
          <p:nvPr/>
        </p:nvSpPr>
        <p:spPr>
          <a:xfrm>
            <a:off x="1899860" y="5385969"/>
            <a:ext cx="9910775" cy="109771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potential theories/frameworks to help guide your strategy</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Determine your key message and how you will frame it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Determine mode of delivery to best reach your audience and key spokespeople</a:t>
            </a:r>
            <a:endParaRPr/>
          </a:p>
        </p:txBody>
      </p:sp>
      <p:sp>
        <p:nvSpPr>
          <p:cNvPr id="456" name="Google Shape;456;p35"/>
          <p:cNvSpPr/>
          <p:nvPr/>
        </p:nvSpPr>
        <p:spPr>
          <a:xfrm>
            <a:off x="326003" y="1249156"/>
            <a:ext cx="1677725" cy="1661823"/>
          </a:xfrm>
          <a:prstGeom prst="diamond">
            <a:avLst/>
          </a:prstGeom>
          <a:solidFill>
            <a:srgbClr val="5B9BD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457" name="Google Shape;457;p35"/>
          <p:cNvSpPr/>
          <p:nvPr/>
        </p:nvSpPr>
        <p:spPr>
          <a:xfrm>
            <a:off x="319791" y="2536142"/>
            <a:ext cx="1677725" cy="1661823"/>
          </a:xfrm>
          <a:prstGeom prst="diamond">
            <a:avLst/>
          </a:prstGeom>
          <a:solidFill>
            <a:srgbClr val="52CAB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458" name="Google Shape;458;p35"/>
          <p:cNvSpPr/>
          <p:nvPr/>
        </p:nvSpPr>
        <p:spPr>
          <a:xfrm>
            <a:off x="319790" y="3816928"/>
            <a:ext cx="1677725" cy="1661823"/>
          </a:xfrm>
          <a:prstGeom prst="diamond">
            <a:avLst/>
          </a:prstGeom>
          <a:solidFill>
            <a:srgbClr val="49BF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459" name="Google Shape;459;p35"/>
          <p:cNvSpPr/>
          <p:nvPr/>
        </p:nvSpPr>
        <p:spPr>
          <a:xfrm>
            <a:off x="319790" y="5103914"/>
            <a:ext cx="1677725" cy="1661823"/>
          </a:xfrm>
          <a:prstGeom prst="diamond">
            <a:avLst/>
          </a:prstGeom>
          <a:solidFill>
            <a:srgbClr val="70AD4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pic>
        <p:nvPicPr>
          <p:cNvPr id="460" name="Google Shape;460;p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461" name="Google Shape;461;p35"/>
          <p:cNvSpPr txBox="1"/>
          <p:nvPr/>
        </p:nvSpPr>
        <p:spPr>
          <a:xfrm>
            <a:off x="466890" y="1729414"/>
            <a:ext cx="15601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What?</a:t>
            </a:r>
            <a:endParaRPr/>
          </a:p>
        </p:txBody>
      </p:sp>
      <p:sp>
        <p:nvSpPr>
          <p:cNvPr id="462" name="Google Shape;462;p35"/>
          <p:cNvSpPr txBox="1"/>
          <p:nvPr/>
        </p:nvSpPr>
        <p:spPr>
          <a:xfrm>
            <a:off x="546403" y="3045431"/>
            <a:ext cx="15601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Who?</a:t>
            </a:r>
            <a:endParaRPr/>
          </a:p>
        </p:txBody>
      </p:sp>
      <p:sp>
        <p:nvSpPr>
          <p:cNvPr id="463" name="Google Shape;463;p35"/>
          <p:cNvSpPr txBox="1"/>
          <p:nvPr/>
        </p:nvSpPr>
        <p:spPr>
          <a:xfrm>
            <a:off x="558205" y="4273498"/>
            <a:ext cx="15601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Why?</a:t>
            </a:r>
            <a:endParaRPr/>
          </a:p>
        </p:txBody>
      </p:sp>
      <p:sp>
        <p:nvSpPr>
          <p:cNvPr id="464" name="Google Shape;464;p35"/>
          <p:cNvSpPr txBox="1"/>
          <p:nvPr/>
        </p:nvSpPr>
        <p:spPr>
          <a:xfrm>
            <a:off x="546403" y="5610443"/>
            <a:ext cx="15601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How?</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36"/>
          <p:cNvPicPr preferRelativeResize="0"/>
          <p:nvPr/>
        </p:nvPicPr>
        <p:blipFill rotWithShape="1">
          <a:blip r:embed="rId3">
            <a:alphaModFix/>
          </a:blip>
          <a:srcRect/>
          <a:stretch/>
        </p:blipFill>
        <p:spPr>
          <a:xfrm>
            <a:off x="312806" y="853124"/>
            <a:ext cx="11439284" cy="50701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41" name="Google Shape;141;p4"/>
          <p:cNvGrpSpPr/>
          <p:nvPr/>
        </p:nvGrpSpPr>
        <p:grpSpPr>
          <a:xfrm>
            <a:off x="890283" y="1890412"/>
            <a:ext cx="10513032" cy="3336636"/>
            <a:chOff x="1283" y="507350"/>
            <a:chExt cx="10513032" cy="3336636"/>
          </a:xfrm>
        </p:grpSpPr>
        <p:sp>
          <p:nvSpPr>
            <p:cNvPr id="142" name="Google Shape;142;p4"/>
            <p:cNvSpPr/>
            <p:nvPr/>
          </p:nvSpPr>
          <p:spPr>
            <a:xfrm>
              <a:off x="1283" y="507350"/>
              <a:ext cx="4505585" cy="2861046"/>
            </a:xfrm>
            <a:prstGeom prst="roundRect">
              <a:avLst>
                <a:gd name="adj" fmla="val 10000"/>
              </a:avLst>
            </a:prstGeom>
            <a:solidFill>
              <a:srgbClr val="008EC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501904" y="982940"/>
              <a:ext cx="4505585" cy="2861046"/>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txBox="1"/>
            <p:nvPr/>
          </p:nvSpPr>
          <p:spPr>
            <a:xfrm>
              <a:off x="585701" y="1066737"/>
              <a:ext cx="4337991" cy="2693452"/>
            </a:xfrm>
            <a:prstGeom prst="rect">
              <a:avLst/>
            </a:prstGeom>
            <a:noFill/>
            <a:ln>
              <a:noFill/>
            </a:ln>
          </p:spPr>
          <p:txBody>
            <a:bodyPr spcFirstLastPara="1" wrap="square" lIns="129525" tIns="129525" rIns="129525" bIns="129525" anchor="ctr" anchorCtr="0">
              <a:noAutofit/>
            </a:bodyPr>
            <a:lstStyle/>
            <a:p>
              <a:pPr marL="0" marR="0" lvl="0" indent="0" algn="ctr" rtl="0">
                <a:lnSpc>
                  <a:spcPct val="90000"/>
                </a:lnSpc>
                <a:spcBef>
                  <a:spcPts val="0"/>
                </a:spcBef>
                <a:spcAft>
                  <a:spcPts val="0"/>
                </a:spcAft>
                <a:buNone/>
              </a:pPr>
              <a:r>
                <a:rPr lang="en-US" sz="3400">
                  <a:solidFill>
                    <a:schemeClr val="dk1"/>
                  </a:solidFill>
                  <a:latin typeface="Calibri"/>
                  <a:ea typeface="Calibri"/>
                  <a:cs typeface="Calibri"/>
                  <a:sym typeface="Calibri"/>
                </a:rPr>
                <a:t>Learn about the process of designing a behavior change strategy or campaign for conservation.</a:t>
              </a:r>
              <a:endParaRPr/>
            </a:p>
          </p:txBody>
        </p:sp>
        <p:sp>
          <p:nvSpPr>
            <p:cNvPr id="145" name="Google Shape;145;p4"/>
            <p:cNvSpPr/>
            <p:nvPr/>
          </p:nvSpPr>
          <p:spPr>
            <a:xfrm>
              <a:off x="5508110" y="507350"/>
              <a:ext cx="4505585" cy="2861046"/>
            </a:xfrm>
            <a:prstGeom prst="roundRect">
              <a:avLst>
                <a:gd name="adj" fmla="val 10000"/>
              </a:avLst>
            </a:prstGeom>
            <a:solidFill>
              <a:srgbClr val="008EC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6008730" y="982940"/>
              <a:ext cx="4505585" cy="2861046"/>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txBox="1"/>
            <p:nvPr/>
          </p:nvSpPr>
          <p:spPr>
            <a:xfrm>
              <a:off x="6092527" y="1066737"/>
              <a:ext cx="4337991" cy="2693452"/>
            </a:xfrm>
            <a:prstGeom prst="rect">
              <a:avLst/>
            </a:prstGeom>
            <a:noFill/>
            <a:ln>
              <a:noFill/>
            </a:ln>
          </p:spPr>
          <p:txBody>
            <a:bodyPr spcFirstLastPara="1" wrap="square" lIns="129525" tIns="129525" rIns="129525" bIns="129525" anchor="ctr" anchorCtr="0">
              <a:noAutofit/>
            </a:bodyPr>
            <a:lstStyle/>
            <a:p>
              <a:pPr marL="0" marR="0" lvl="0" indent="0" algn="ctr" rtl="0">
                <a:lnSpc>
                  <a:spcPct val="90000"/>
                </a:lnSpc>
                <a:spcBef>
                  <a:spcPts val="0"/>
                </a:spcBef>
                <a:spcAft>
                  <a:spcPts val="0"/>
                </a:spcAft>
                <a:buNone/>
              </a:pPr>
              <a:r>
                <a:rPr lang="en-US" sz="3400" b="0">
                  <a:solidFill>
                    <a:schemeClr val="dk1"/>
                  </a:solidFill>
                  <a:latin typeface="Calibri"/>
                  <a:ea typeface="Calibri"/>
                  <a:cs typeface="Calibri"/>
                  <a:sym typeface="Calibri"/>
                </a:rPr>
                <a:t>Develop a behavior change strategy and provide suggestions for the submitted case studies.</a:t>
              </a:r>
              <a:endParaRPr/>
            </a:p>
          </p:txBody>
        </p:sp>
      </p:grpSp>
      <p:sp>
        <p:nvSpPr>
          <p:cNvPr id="148" name="Google Shape;148;p4"/>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Goals for the workshop</a:t>
            </a:r>
            <a:endParaRPr sz="4400">
              <a:solidFill>
                <a:schemeClr val="dk1"/>
              </a:solidFill>
              <a:latin typeface="Arial"/>
              <a:ea typeface="Arial"/>
              <a:cs typeface="Arial"/>
              <a:sym typeface="Arial"/>
            </a:endParaRPr>
          </a:p>
        </p:txBody>
      </p:sp>
      <p:pic>
        <p:nvPicPr>
          <p:cNvPr id="149" name="Google Shape;149;p4" descr="A picture containing 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150" name="Google Shape;150;p4"/>
          <p:cNvSpPr/>
          <p:nvPr/>
        </p:nvSpPr>
        <p:spPr>
          <a:xfrm>
            <a:off x="375222" y="1301663"/>
            <a:ext cx="1552754" cy="1365848"/>
          </a:xfrm>
          <a:prstGeom prst="star5">
            <a:avLst>
              <a:gd name="adj" fmla="val 19098"/>
              <a:gd name="hf" fmla="val 105146"/>
              <a:gd name="vf" fmla="val 110557"/>
            </a:avLst>
          </a:prstGeom>
          <a:solidFill>
            <a:srgbClr val="FFD96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mt="88000"/>
            <a:extLst>
              <a:ext uri="{28A0092B-C50C-407E-A947-70E740481C1C}">
                <a14:useLocalDpi xmlns:a14="http://schemas.microsoft.com/office/drawing/2010/main"/>
              </a:ext>
            </a:extLst>
          </a:blip>
          <a:stretch>
            <a:fillRect/>
          </a:stretch>
        </a:blipFill>
        <a:effectLst/>
      </p:bgPr>
    </p:bg>
    <p:spTree>
      <p:nvGrpSpPr>
        <p:cNvPr id="1" name="Shape 155"/>
        <p:cNvGrpSpPr/>
        <p:nvPr/>
      </p:nvGrpSpPr>
      <p:grpSpPr>
        <a:xfrm>
          <a:off x="0" y="0"/>
          <a:ext cx="0" cy="0"/>
          <a:chOff x="0" y="0"/>
          <a:chExt cx="0" cy="0"/>
        </a:xfrm>
      </p:grpSpPr>
      <p:pic>
        <p:nvPicPr>
          <p:cNvPr id="156" name="Google Shape;156;p5" descr="A picture containing text, vector graphics&#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4404" y="4013201"/>
            <a:ext cx="4067450" cy="2910114"/>
          </a:xfrm>
          <a:prstGeom prst="rect">
            <a:avLst/>
          </a:prstGeom>
          <a:noFill/>
          <a:ln>
            <a:noFill/>
          </a:ln>
        </p:spPr>
      </p:pic>
      <p:sp>
        <p:nvSpPr>
          <p:cNvPr id="157" name="Google Shape;157;p5"/>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400"/>
              <a:buFont typeface="Arial"/>
              <a:buNone/>
            </a:pPr>
            <a:r>
              <a:rPr lang="en-US" sz="4400">
                <a:solidFill>
                  <a:schemeClr val="lt1"/>
                </a:solidFill>
                <a:latin typeface="Arial"/>
                <a:ea typeface="Arial"/>
                <a:cs typeface="Arial"/>
                <a:sym typeface="Arial"/>
              </a:rPr>
              <a:t>Conservation is about PEOPLE</a:t>
            </a:r>
            <a:endParaRPr sz="4400">
              <a:solidFill>
                <a:schemeClr val="lt1"/>
              </a:solidFill>
              <a:latin typeface="Arial"/>
              <a:ea typeface="Arial"/>
              <a:cs typeface="Arial"/>
              <a:sym typeface="Arial"/>
            </a:endParaRPr>
          </a:p>
        </p:txBody>
      </p:sp>
      <p:pic>
        <p:nvPicPr>
          <p:cNvPr id="158" name="Google Shape;158;p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When human behavior isn’t addressed…</a:t>
            </a:r>
            <a:endParaRPr sz="4400">
              <a:solidFill>
                <a:schemeClr val="dk1"/>
              </a:solidFill>
              <a:latin typeface="Arial"/>
              <a:ea typeface="Arial"/>
              <a:cs typeface="Arial"/>
              <a:sym typeface="Arial"/>
            </a:endParaRPr>
          </a:p>
        </p:txBody>
      </p:sp>
      <p:pic>
        <p:nvPicPr>
          <p:cNvPr id="165" name="Google Shape;165;p6"/>
          <p:cNvPicPr preferRelativeResize="0"/>
          <p:nvPr/>
        </p:nvPicPr>
        <p:blipFill rotWithShape="1">
          <a:blip r:embed="rId3" cstate="screen">
            <a:alphaModFix/>
            <a:extLst>
              <a:ext uri="{28A0092B-C50C-407E-A947-70E740481C1C}">
                <a14:useLocalDpi xmlns:a14="http://schemas.microsoft.com/office/drawing/2010/main"/>
              </a:ext>
            </a:extLst>
          </a:blip>
          <a:srcRect r="1422"/>
          <a:stretch/>
        </p:blipFill>
        <p:spPr>
          <a:xfrm>
            <a:off x="2712707" y="1743481"/>
            <a:ext cx="6713591" cy="1676400"/>
          </a:xfrm>
          <a:prstGeom prst="rect">
            <a:avLst/>
          </a:prstGeom>
          <a:noFill/>
          <a:ln>
            <a:noFill/>
          </a:ln>
        </p:spPr>
      </p:pic>
      <p:pic>
        <p:nvPicPr>
          <p:cNvPr id="166" name="Google Shape;166;p6"/>
          <p:cNvPicPr preferRelativeResize="0"/>
          <p:nvPr/>
        </p:nvPicPr>
        <p:blipFill rotWithShape="1">
          <a:blip r:embed="rId4">
            <a:alphaModFix/>
          </a:blip>
          <a:srcRect/>
          <a:stretch/>
        </p:blipFill>
        <p:spPr>
          <a:xfrm>
            <a:off x="0" y="3913737"/>
            <a:ext cx="12192000" cy="970643"/>
          </a:xfrm>
          <a:prstGeom prst="rect">
            <a:avLst/>
          </a:prstGeom>
          <a:noFill/>
          <a:ln>
            <a:noFill/>
          </a:ln>
        </p:spPr>
      </p:pic>
      <p:sp>
        <p:nvSpPr>
          <p:cNvPr id="167" name="Google Shape;167;p6"/>
          <p:cNvSpPr/>
          <p:nvPr/>
        </p:nvSpPr>
        <p:spPr>
          <a:xfrm rot="-1734654">
            <a:off x="1383527" y="1359673"/>
            <a:ext cx="2146852" cy="1465205"/>
          </a:xfrm>
          <a:prstGeom prst="irregularSeal1">
            <a:avLst/>
          </a:prstGeom>
          <a:solidFill>
            <a:srgbClr val="FEE599"/>
          </a:solidFill>
          <a:ln w="12700" cap="flat" cmpd="sng">
            <a:solidFill>
              <a:srgbClr val="4397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Awareness</a:t>
            </a:r>
            <a:endParaRPr/>
          </a:p>
        </p:txBody>
      </p:sp>
      <p:sp>
        <p:nvSpPr>
          <p:cNvPr id="168" name="Google Shape;168;p6"/>
          <p:cNvSpPr/>
          <p:nvPr/>
        </p:nvSpPr>
        <p:spPr>
          <a:xfrm rot="-5400000">
            <a:off x="5527150" y="1120139"/>
            <a:ext cx="1105231" cy="8497956"/>
          </a:xfrm>
          <a:prstGeom prst="leftBrace">
            <a:avLst>
              <a:gd name="adj1" fmla="val 8333"/>
              <a:gd name="adj2" fmla="val 50000"/>
            </a:avLst>
          </a:prstGeom>
          <a:noFill/>
          <a:ln w="38100" cap="flat" cmpd="sng">
            <a:solidFill>
              <a:srgbClr val="4397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6"/>
          <p:cNvSpPr txBox="1"/>
          <p:nvPr/>
        </p:nvSpPr>
        <p:spPr>
          <a:xfrm>
            <a:off x="4921222" y="5921733"/>
            <a:ext cx="239334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Assumptions</a:t>
            </a:r>
            <a:endParaRPr/>
          </a:p>
        </p:txBody>
      </p:sp>
      <p:pic>
        <p:nvPicPr>
          <p:cNvPr id="170" name="Google Shape;170;p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pic>
        <p:nvPicPr>
          <p:cNvPr id="171" name="Google Shape;171;p6" descr="Red X Letter Computer Icons - red x png download - 512*512 - Free ..."/>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33951" y="1925584"/>
            <a:ext cx="2271102" cy="13121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7"/>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Behavior Change Theory</a:t>
            </a:r>
            <a:endParaRPr sz="4400">
              <a:solidFill>
                <a:schemeClr val="dk1"/>
              </a:solidFill>
              <a:latin typeface="Arial"/>
              <a:ea typeface="Arial"/>
              <a:cs typeface="Arial"/>
              <a:sym typeface="Arial"/>
            </a:endParaRPr>
          </a:p>
        </p:txBody>
      </p:sp>
      <p:pic>
        <p:nvPicPr>
          <p:cNvPr id="178" name="Google Shape;178;p7" descr="Road Map White Background , Free Transparent Clipart - ClipartKey"/>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7564" y="949913"/>
            <a:ext cx="5054710" cy="6604820"/>
          </a:xfrm>
          <a:prstGeom prst="rect">
            <a:avLst/>
          </a:prstGeom>
          <a:noFill/>
          <a:ln>
            <a:noFill/>
          </a:ln>
        </p:spPr>
      </p:pic>
      <p:pic>
        <p:nvPicPr>
          <p:cNvPr id="179" name="Google Shape;179;p7" descr="Pin on Behavior change theories"/>
          <p:cNvPicPr preferRelativeResize="0"/>
          <p:nvPr/>
        </p:nvPicPr>
        <p:blipFill rotWithShape="1">
          <a:blip r:embed="rId4">
            <a:alphaModFix/>
          </a:blip>
          <a:srcRect/>
          <a:stretch/>
        </p:blipFill>
        <p:spPr>
          <a:xfrm>
            <a:off x="5101094" y="1709551"/>
            <a:ext cx="6440525" cy="4293683"/>
          </a:xfrm>
          <a:prstGeom prst="rect">
            <a:avLst/>
          </a:prstGeom>
          <a:noFill/>
          <a:ln w="28575" cap="flat" cmpd="sng">
            <a:solidFill>
              <a:srgbClr val="317F89"/>
            </a:solidFill>
            <a:prstDash val="solid"/>
            <a:round/>
            <a:headEnd type="none" w="sm" len="sm"/>
            <a:tailEnd type="none" w="sm" len="sm"/>
          </a:ln>
        </p:spPr>
      </p:pic>
      <p:pic>
        <p:nvPicPr>
          <p:cNvPr id="180" name="Google Shape;180;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8" descr="Core Values – Digital Marketing Agency | Bullseye strategy"/>
          <p:cNvPicPr preferRelativeResize="0"/>
          <p:nvPr/>
        </p:nvPicPr>
        <p:blipFill rotWithShape="1">
          <a:blip r:embed="rId3">
            <a:alphaModFix/>
          </a:blip>
          <a:srcRect/>
          <a:stretch/>
        </p:blipFill>
        <p:spPr>
          <a:xfrm>
            <a:off x="2248446" y="3266859"/>
            <a:ext cx="985604" cy="992132"/>
          </a:xfrm>
          <a:prstGeom prst="rect">
            <a:avLst/>
          </a:prstGeom>
          <a:noFill/>
          <a:ln>
            <a:noFill/>
          </a:ln>
        </p:spPr>
      </p:pic>
      <p:pic>
        <p:nvPicPr>
          <p:cNvPr id="187" name="Google Shape;187;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56036" y="4687504"/>
            <a:ext cx="1264300" cy="1264300"/>
          </a:xfrm>
          <a:prstGeom prst="rect">
            <a:avLst/>
          </a:prstGeom>
          <a:noFill/>
          <a:ln>
            <a:noFill/>
          </a:ln>
        </p:spPr>
      </p:pic>
      <p:pic>
        <p:nvPicPr>
          <p:cNvPr id="188" name="Google Shape;188;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73036" y="1781442"/>
            <a:ext cx="2251847" cy="875718"/>
          </a:xfrm>
          <a:prstGeom prst="rect">
            <a:avLst/>
          </a:prstGeom>
          <a:noFill/>
          <a:ln>
            <a:noFill/>
          </a:ln>
        </p:spPr>
      </p:pic>
      <p:pic>
        <p:nvPicPr>
          <p:cNvPr id="189" name="Google Shape;189;p8" descr="Stock Illustration - Arms wrestle between strong and weak men"/>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749818" y="3698885"/>
            <a:ext cx="1925826" cy="1455069"/>
          </a:xfrm>
          <a:prstGeom prst="rect">
            <a:avLst/>
          </a:prstGeom>
          <a:noFill/>
          <a:ln>
            <a:noFill/>
          </a:ln>
        </p:spPr>
      </p:pic>
      <p:pic>
        <p:nvPicPr>
          <p:cNvPr id="190" name="Google Shape;190;p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976808" y="1529159"/>
            <a:ext cx="1368074" cy="1395359"/>
          </a:xfrm>
          <a:prstGeom prst="rect">
            <a:avLst/>
          </a:prstGeom>
          <a:noFill/>
          <a:ln>
            <a:noFill/>
          </a:ln>
        </p:spPr>
      </p:pic>
      <p:pic>
        <p:nvPicPr>
          <p:cNvPr id="191" name="Google Shape;191;p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870404" y="4123718"/>
            <a:ext cx="1665452" cy="1195936"/>
          </a:xfrm>
          <a:prstGeom prst="rect">
            <a:avLst/>
          </a:prstGeom>
          <a:noFill/>
          <a:ln>
            <a:noFill/>
          </a:ln>
        </p:spPr>
      </p:pic>
      <p:pic>
        <p:nvPicPr>
          <p:cNvPr id="192" name="Google Shape;192;p8" descr="Ceo / product manager . com – Interested in making technology a ..."/>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866642" y="2588987"/>
            <a:ext cx="1669214" cy="1112413"/>
          </a:xfrm>
          <a:prstGeom prst="rect">
            <a:avLst/>
          </a:prstGeom>
          <a:noFill/>
          <a:ln>
            <a:noFill/>
          </a:ln>
        </p:spPr>
      </p:pic>
      <p:sp>
        <p:nvSpPr>
          <p:cNvPr id="193" name="Google Shape;193;p8"/>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Introduction to Behavior Change Theory</a:t>
            </a:r>
            <a:endParaRPr sz="4400">
              <a:solidFill>
                <a:schemeClr val="dk1"/>
              </a:solidFill>
              <a:latin typeface="Arial"/>
              <a:ea typeface="Arial"/>
              <a:cs typeface="Arial"/>
              <a:sym typeface="Arial"/>
            </a:endParaRPr>
          </a:p>
        </p:txBody>
      </p:sp>
      <p:sp>
        <p:nvSpPr>
          <p:cNvPr id="194" name="Google Shape;194;p8"/>
          <p:cNvSpPr/>
          <p:nvPr/>
        </p:nvSpPr>
        <p:spPr>
          <a:xfrm>
            <a:off x="4094798" y="2664699"/>
            <a:ext cx="2027583" cy="1025719"/>
          </a:xfrm>
          <a:prstGeom prst="flowChartPreparation">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Social Norms</a:t>
            </a:r>
            <a:endParaRPr/>
          </a:p>
        </p:txBody>
      </p:sp>
      <p:sp>
        <p:nvSpPr>
          <p:cNvPr id="195" name="Google Shape;195;p8"/>
          <p:cNvSpPr/>
          <p:nvPr/>
        </p:nvSpPr>
        <p:spPr>
          <a:xfrm>
            <a:off x="285773" y="1713981"/>
            <a:ext cx="2027583" cy="1025719"/>
          </a:xfrm>
          <a:prstGeom prst="flowChartPreparation">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Attitudes</a:t>
            </a:r>
            <a:endParaRPr/>
          </a:p>
        </p:txBody>
      </p:sp>
      <p:sp>
        <p:nvSpPr>
          <p:cNvPr id="196" name="Google Shape;196;p8"/>
          <p:cNvSpPr/>
          <p:nvPr/>
        </p:nvSpPr>
        <p:spPr>
          <a:xfrm>
            <a:off x="285773" y="3266859"/>
            <a:ext cx="2027583" cy="1025719"/>
          </a:xfrm>
          <a:prstGeom prst="flowChartPreparation">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Values</a:t>
            </a:r>
            <a:endParaRPr/>
          </a:p>
        </p:txBody>
      </p:sp>
      <p:sp>
        <p:nvSpPr>
          <p:cNvPr id="197" name="Google Shape;197;p8"/>
          <p:cNvSpPr/>
          <p:nvPr/>
        </p:nvSpPr>
        <p:spPr>
          <a:xfrm>
            <a:off x="8028323" y="1713980"/>
            <a:ext cx="2027583" cy="1025719"/>
          </a:xfrm>
          <a:prstGeom prst="flowChartPreparation">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Self-efficacy</a:t>
            </a:r>
            <a:endParaRPr/>
          </a:p>
        </p:txBody>
      </p:sp>
      <p:sp>
        <p:nvSpPr>
          <p:cNvPr id="198" name="Google Shape;198;p8"/>
          <p:cNvSpPr/>
          <p:nvPr/>
        </p:nvSpPr>
        <p:spPr>
          <a:xfrm>
            <a:off x="8028322" y="3246543"/>
            <a:ext cx="2027583" cy="1025719"/>
          </a:xfrm>
          <a:prstGeom prst="flowChartPreparation">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Perceived Control</a:t>
            </a:r>
            <a:endParaRPr/>
          </a:p>
        </p:txBody>
      </p:sp>
      <p:sp>
        <p:nvSpPr>
          <p:cNvPr id="199" name="Google Shape;199;p8"/>
          <p:cNvSpPr/>
          <p:nvPr/>
        </p:nvSpPr>
        <p:spPr>
          <a:xfrm>
            <a:off x="8028322" y="4819736"/>
            <a:ext cx="2027583" cy="1025719"/>
          </a:xfrm>
          <a:prstGeom prst="flowChartPreparation">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Actual</a:t>
            </a:r>
            <a:endParaRPr/>
          </a:p>
          <a:p>
            <a:pPr marL="0" marR="0" lvl="0" indent="0" algn="ctr" rtl="0">
              <a:spcBef>
                <a:spcPts val="0"/>
              </a:spcBef>
              <a:spcAft>
                <a:spcPts val="0"/>
              </a:spcAft>
              <a:buNone/>
            </a:pPr>
            <a:r>
              <a:rPr lang="en-US" sz="2000">
                <a:solidFill>
                  <a:schemeClr val="lt1"/>
                </a:solidFill>
                <a:latin typeface="Calibri"/>
                <a:ea typeface="Calibri"/>
                <a:cs typeface="Calibri"/>
                <a:sym typeface="Calibri"/>
              </a:rPr>
              <a:t>Control</a:t>
            </a:r>
            <a:endParaRPr/>
          </a:p>
        </p:txBody>
      </p:sp>
      <p:pic>
        <p:nvPicPr>
          <p:cNvPr id="200" name="Google Shape;200;p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201" name="Google Shape;201;p8"/>
          <p:cNvSpPr/>
          <p:nvPr/>
        </p:nvSpPr>
        <p:spPr>
          <a:xfrm>
            <a:off x="285772" y="4819737"/>
            <a:ext cx="2027583" cy="1025719"/>
          </a:xfrm>
          <a:prstGeom prst="flowChartPreparation">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Beliefs</a:t>
            </a:r>
            <a:endParaRPr/>
          </a:p>
        </p:txBody>
      </p:sp>
      <p:sp>
        <p:nvSpPr>
          <p:cNvPr id="202" name="Google Shape;202;p8"/>
          <p:cNvSpPr/>
          <p:nvPr/>
        </p:nvSpPr>
        <p:spPr>
          <a:xfrm>
            <a:off x="4094797" y="4266705"/>
            <a:ext cx="2027583" cy="1025719"/>
          </a:xfrm>
          <a:prstGeom prst="flowChartPreparation">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Personal</a:t>
            </a:r>
            <a:endParaRPr/>
          </a:p>
          <a:p>
            <a:pPr marL="0" marR="0" lvl="0" indent="0" algn="ctr" rtl="0">
              <a:spcBef>
                <a:spcPts val="0"/>
              </a:spcBef>
              <a:spcAft>
                <a:spcPts val="0"/>
              </a:spcAft>
              <a:buNone/>
            </a:pPr>
            <a:r>
              <a:rPr lang="en-US" sz="2000">
                <a:solidFill>
                  <a:schemeClr val="lt1"/>
                </a:solidFill>
                <a:latin typeface="Calibri"/>
                <a:ea typeface="Calibri"/>
                <a:cs typeface="Calibri"/>
                <a:sym typeface="Calibri"/>
              </a:rPr>
              <a:t>Norms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166" y="5882324"/>
            <a:ext cx="2180671" cy="966524"/>
          </a:xfrm>
          <a:prstGeom prst="rect">
            <a:avLst/>
          </a:prstGeom>
          <a:noFill/>
          <a:ln>
            <a:noFill/>
          </a:ln>
        </p:spPr>
      </p:pic>
      <p:sp>
        <p:nvSpPr>
          <p:cNvPr id="209" name="Google Shape;209;p9"/>
          <p:cNvSpPr txBox="1"/>
          <p:nvPr/>
        </p:nvSpPr>
        <p:spPr>
          <a:xfrm>
            <a:off x="202518" y="171833"/>
            <a:ext cx="11783049" cy="981907"/>
          </a:xfrm>
          <a:prstGeom prst="rect">
            <a:avLst/>
          </a:prstGeom>
          <a:solidFill>
            <a:srgbClr val="439759">
              <a:alpha val="49019"/>
            </a:srgbClr>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a:solidFill>
                  <a:schemeClr val="dk1"/>
                </a:solidFill>
                <a:latin typeface="Arial"/>
                <a:ea typeface="Arial"/>
                <a:cs typeface="Arial"/>
                <a:sym typeface="Arial"/>
              </a:rPr>
              <a:t>Theory of Planned Behavior</a:t>
            </a:r>
            <a:endParaRPr sz="4400">
              <a:solidFill>
                <a:schemeClr val="dk1"/>
              </a:solidFill>
              <a:latin typeface="Arial"/>
              <a:ea typeface="Arial"/>
              <a:cs typeface="Arial"/>
              <a:sym typeface="Arial"/>
            </a:endParaRPr>
          </a:p>
        </p:txBody>
      </p:sp>
      <p:pic>
        <p:nvPicPr>
          <p:cNvPr id="210" name="Google Shape;210;p9"/>
          <p:cNvPicPr preferRelativeResize="0"/>
          <p:nvPr/>
        </p:nvPicPr>
        <p:blipFill rotWithShape="1">
          <a:blip r:embed="rId4" cstate="screen">
            <a:alphaModFix/>
            <a:extLst>
              <a:ext uri="{28A0092B-C50C-407E-A947-70E740481C1C}">
                <a14:useLocalDpi xmlns:a14="http://schemas.microsoft.com/office/drawing/2010/main"/>
              </a:ext>
            </a:extLst>
          </a:blip>
          <a:srcRect t="6393"/>
          <a:stretch/>
        </p:blipFill>
        <p:spPr>
          <a:xfrm>
            <a:off x="3530635" y="1731134"/>
            <a:ext cx="7724358" cy="3799082"/>
          </a:xfrm>
          <a:prstGeom prst="rect">
            <a:avLst/>
          </a:prstGeom>
          <a:noFill/>
          <a:ln w="19050" cap="flat" cmpd="sng">
            <a:solidFill>
              <a:srgbClr val="439759"/>
            </a:solidFill>
            <a:prstDash val="solid"/>
            <a:round/>
            <a:headEnd type="none" w="sm" len="sm"/>
            <a:tailEnd type="none" w="sm" len="sm"/>
          </a:ln>
        </p:spPr>
      </p:pic>
      <p:sp>
        <p:nvSpPr>
          <p:cNvPr id="211" name="Google Shape;211;p9"/>
          <p:cNvSpPr txBox="1"/>
          <p:nvPr/>
        </p:nvSpPr>
        <p:spPr>
          <a:xfrm>
            <a:off x="578580" y="2192943"/>
            <a:ext cx="2843581" cy="461665"/>
          </a:xfrm>
          <a:prstGeom prst="rect">
            <a:avLst/>
          </a:prstGeom>
          <a:noFill/>
          <a:ln w="28575" cap="flat" cmpd="sng">
            <a:solidFill>
              <a:srgbClr val="89A6C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Is it worth it?</a:t>
            </a:r>
            <a:endParaRPr/>
          </a:p>
        </p:txBody>
      </p:sp>
      <p:sp>
        <p:nvSpPr>
          <p:cNvPr id="212" name="Google Shape;212;p9"/>
          <p:cNvSpPr txBox="1"/>
          <p:nvPr/>
        </p:nvSpPr>
        <p:spPr>
          <a:xfrm>
            <a:off x="578581" y="3215176"/>
            <a:ext cx="2843581" cy="830997"/>
          </a:xfrm>
          <a:prstGeom prst="rect">
            <a:avLst/>
          </a:prstGeom>
          <a:noFill/>
          <a:ln w="28575" cap="flat" cmpd="sng">
            <a:solidFill>
              <a:srgbClr val="EDD38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Do others think I </a:t>
            </a:r>
            <a:r>
              <a:rPr lang="en-US" sz="2400" i="1">
                <a:solidFill>
                  <a:schemeClr val="dk1"/>
                </a:solidFill>
                <a:latin typeface="Arial"/>
                <a:ea typeface="Arial"/>
                <a:cs typeface="Arial"/>
                <a:sym typeface="Arial"/>
              </a:rPr>
              <a:t>should</a:t>
            </a:r>
            <a:r>
              <a:rPr lang="en-US" sz="2400">
                <a:solidFill>
                  <a:schemeClr val="dk1"/>
                </a:solidFill>
                <a:latin typeface="Arial"/>
                <a:ea typeface="Arial"/>
                <a:cs typeface="Arial"/>
                <a:sym typeface="Arial"/>
              </a:rPr>
              <a:t> do it?</a:t>
            </a:r>
            <a:endParaRPr/>
          </a:p>
        </p:txBody>
      </p:sp>
      <p:sp>
        <p:nvSpPr>
          <p:cNvPr id="213" name="Google Shape;213;p9"/>
          <p:cNvSpPr txBox="1"/>
          <p:nvPr/>
        </p:nvSpPr>
        <p:spPr>
          <a:xfrm>
            <a:off x="578581" y="4457470"/>
            <a:ext cx="2843581" cy="830997"/>
          </a:xfrm>
          <a:prstGeom prst="rect">
            <a:avLst/>
          </a:prstGeom>
          <a:noFill/>
          <a:ln w="28575" cap="flat" cmpd="sng">
            <a:solidFill>
              <a:srgbClr val="59A0B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Do I think I </a:t>
            </a:r>
            <a:r>
              <a:rPr lang="en-US" sz="2400" i="1">
                <a:solidFill>
                  <a:schemeClr val="dk1"/>
                </a:solidFill>
                <a:latin typeface="Arial"/>
                <a:ea typeface="Arial"/>
                <a:cs typeface="Arial"/>
                <a:sym typeface="Arial"/>
              </a:rPr>
              <a:t>can</a:t>
            </a:r>
            <a:r>
              <a:rPr lang="en-US" sz="2400">
                <a:solidFill>
                  <a:schemeClr val="dk1"/>
                </a:solidFill>
                <a:latin typeface="Arial"/>
                <a:ea typeface="Arial"/>
                <a:cs typeface="Arial"/>
                <a:sym typeface="Arial"/>
              </a:rPr>
              <a:t> do it?</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1579</Words>
  <Application>Microsoft Macintosh PowerPoint</Application>
  <PresentationFormat>Widescreen</PresentationFormat>
  <Paragraphs>217</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Candara</vt:lpstr>
      <vt:lpstr>office theme</vt:lpstr>
      <vt:lpstr>Behavior Change Campaigns for  Sea Turtle Conservation</vt:lpstr>
      <vt:lpstr>PowerPoint Presentation</vt:lpstr>
      <vt:lpstr>Agenda for the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successful behavior change campaigns</vt:lpstr>
      <vt:lpstr>PowerPoint Presentation</vt:lpstr>
      <vt:lpstr>AMIGUAU</vt:lpstr>
      <vt:lpstr>PowerPoint Presentation</vt:lpstr>
      <vt:lpstr>Changing Tides Eco-Challenge</vt:lpstr>
      <vt:lpstr>PowerPoint Presentation</vt:lpstr>
      <vt:lpstr>PowerPoint Presentation</vt:lpstr>
      <vt:lpstr>PowerPoint Presentation</vt:lpstr>
      <vt:lpstr>PowerPoint Presentation</vt:lpstr>
      <vt:lpstr>Case Study #2: Mitigating Light Pollution from  Short-Term Rentals in Florida</vt:lpstr>
      <vt:lpstr>Case Study #3: TED Adoption in Sabah, Malaysia</vt:lpstr>
      <vt:lpstr>PowerPoint Presentation</vt:lpstr>
      <vt:lpstr>Case Study #5: Direct take of nesting leatherbacks &amp; olive ridleys in Ghana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 Change Campaigns for  Sea Turtle Conservation</dc:title>
  <cp:lastModifiedBy>Ashleigh Bandimere</cp:lastModifiedBy>
  <cp:revision>1</cp:revision>
  <dcterms:created xsi:type="dcterms:W3CDTF">2023-02-06T14:33:48Z</dcterms:created>
  <dcterms:modified xsi:type="dcterms:W3CDTF">2024-01-04T21:24:57Z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0x0101005CFC3B71E0197C40843CB5C75F262DE9</vt:lpwstr>
  </property>
  <property fmtid="{D5CDD505-2E9C-101B-9397-08002B2CF9AE}" pid="3" name="MediaServiceImageTags">
    <vt:lpwstr/>
  </property>
</Properties>
</file>